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352" r:id="rId3"/>
    <p:sldId id="323" r:id="rId4"/>
    <p:sldId id="369" r:id="rId5"/>
    <p:sldId id="368" r:id="rId6"/>
    <p:sldId id="441" r:id="rId7"/>
    <p:sldId id="370" r:id="rId8"/>
    <p:sldId id="438" r:id="rId9"/>
    <p:sldId id="374" r:id="rId10"/>
    <p:sldId id="375" r:id="rId11"/>
    <p:sldId id="371" r:id="rId12"/>
    <p:sldId id="377" r:id="rId13"/>
    <p:sldId id="351" r:id="rId14"/>
    <p:sldId id="376" r:id="rId15"/>
    <p:sldId id="381" r:id="rId16"/>
    <p:sldId id="379" r:id="rId17"/>
    <p:sldId id="378" r:id="rId18"/>
    <p:sldId id="365" r:id="rId19"/>
    <p:sldId id="380" r:id="rId20"/>
    <p:sldId id="382" r:id="rId21"/>
    <p:sldId id="385" r:id="rId22"/>
    <p:sldId id="384" r:id="rId23"/>
    <p:sldId id="383" r:id="rId24"/>
    <p:sldId id="387" r:id="rId25"/>
    <p:sldId id="386" r:id="rId26"/>
    <p:sldId id="398" r:id="rId27"/>
    <p:sldId id="396" r:id="rId28"/>
    <p:sldId id="408" r:id="rId29"/>
    <p:sldId id="407" r:id="rId30"/>
    <p:sldId id="440" r:id="rId31"/>
    <p:sldId id="406" r:id="rId32"/>
    <p:sldId id="409" r:id="rId33"/>
    <p:sldId id="405" r:id="rId34"/>
    <p:sldId id="410" r:id="rId35"/>
    <p:sldId id="411" r:id="rId36"/>
    <p:sldId id="412" r:id="rId37"/>
    <p:sldId id="413" r:id="rId38"/>
    <p:sldId id="372" r:id="rId39"/>
    <p:sldId id="395" r:id="rId40"/>
    <p:sldId id="402" r:id="rId41"/>
    <p:sldId id="373" r:id="rId42"/>
    <p:sldId id="404" r:id="rId43"/>
    <p:sldId id="403" r:id="rId44"/>
    <p:sldId id="397" r:id="rId45"/>
    <p:sldId id="399" r:id="rId46"/>
    <p:sldId id="400" r:id="rId47"/>
    <p:sldId id="394" r:id="rId48"/>
    <p:sldId id="422" r:id="rId49"/>
    <p:sldId id="424" r:id="rId50"/>
    <p:sldId id="393" r:id="rId51"/>
    <p:sldId id="414" r:id="rId52"/>
    <p:sldId id="392" r:id="rId53"/>
    <p:sldId id="416" r:id="rId54"/>
    <p:sldId id="417" r:id="rId55"/>
    <p:sldId id="419" r:id="rId56"/>
    <p:sldId id="418" r:id="rId57"/>
    <p:sldId id="391" r:id="rId58"/>
    <p:sldId id="420" r:id="rId59"/>
    <p:sldId id="421" r:id="rId60"/>
    <p:sldId id="429" r:id="rId61"/>
    <p:sldId id="390" r:id="rId62"/>
    <p:sldId id="415" r:id="rId63"/>
    <p:sldId id="426" r:id="rId64"/>
    <p:sldId id="427" r:id="rId65"/>
    <p:sldId id="428" r:id="rId66"/>
    <p:sldId id="388" r:id="rId67"/>
    <p:sldId id="389" r:id="rId68"/>
    <p:sldId id="433" r:id="rId69"/>
    <p:sldId id="431" r:id="rId70"/>
    <p:sldId id="442" r:id="rId71"/>
    <p:sldId id="430" r:id="rId72"/>
    <p:sldId id="443" r:id="rId73"/>
    <p:sldId id="444" r:id="rId74"/>
    <p:sldId id="436" r:id="rId75"/>
    <p:sldId id="437" r:id="rId76"/>
    <p:sldId id="43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0000FF"/>
    <a:srgbClr val="4848B9"/>
    <a:srgbClr val="800000"/>
    <a:srgbClr val="319089"/>
    <a:srgbClr val="628C98"/>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54506-BC5D-4B52-92A4-3CA8D6C04200}" v="239" dt="2024-11-13T17:40:58.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1" d="100"/>
          <a:sy n="111" d="100"/>
        </p:scale>
        <p:origin x="420"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3b890859-318a-456c-ae31-28a208e05ecf" providerId="ADAL" clId="{63E6D7BD-CC07-4066-8911-EE3F2049AB2D}"/>
    <pc:docChg chg="addSld modSld sldOrd">
      <pc:chgData name="Filip Geens" userId="3b890859-318a-456c-ae31-28a208e05ecf" providerId="ADAL" clId="{63E6D7BD-CC07-4066-8911-EE3F2049AB2D}" dt="2024-08-04T15:38:40.851" v="43" actId="6549"/>
      <pc:docMkLst>
        <pc:docMk/>
      </pc:docMkLst>
      <pc:sldChg chg="modSp">
        <pc:chgData name="Filip Geens" userId="3b890859-318a-456c-ae31-28a208e05ecf" providerId="ADAL" clId="{63E6D7BD-CC07-4066-8911-EE3F2049AB2D}" dt="2024-08-04T15:38:05.717" v="42" actId="6549"/>
        <pc:sldMkLst>
          <pc:docMk/>
          <pc:sldMk cId="3069184122" sldId="395"/>
        </pc:sldMkLst>
        <pc:spChg chg="mod">
          <ac:chgData name="Filip Geens" userId="3b890859-318a-456c-ae31-28a208e05ecf" providerId="ADAL" clId="{63E6D7BD-CC07-4066-8911-EE3F2049AB2D}" dt="2024-08-04T15:38:05.717" v="42" actId="6549"/>
          <ac:spMkLst>
            <pc:docMk/>
            <pc:sldMk cId="3069184122" sldId="395"/>
            <ac:spMk id="3" creationId="{D4572BC4-CBD0-4E71-8A6D-BD2E3B6932DB}"/>
          </ac:spMkLst>
        </pc:spChg>
      </pc:sldChg>
      <pc:sldChg chg="ord">
        <pc:chgData name="Filip Geens" userId="3b890859-318a-456c-ae31-28a208e05ecf" providerId="ADAL" clId="{63E6D7BD-CC07-4066-8911-EE3F2049AB2D}" dt="2024-08-04T14:51:57.973" v="35"/>
        <pc:sldMkLst>
          <pc:docMk/>
          <pc:sldMk cId="3428810516" sldId="396"/>
        </pc:sldMkLst>
      </pc:sldChg>
      <pc:sldChg chg="ord">
        <pc:chgData name="Filip Geens" userId="3b890859-318a-456c-ae31-28a208e05ecf" providerId="ADAL" clId="{63E6D7BD-CC07-4066-8911-EE3F2049AB2D}" dt="2024-08-04T14:51:57.973" v="35"/>
        <pc:sldMkLst>
          <pc:docMk/>
          <pc:sldMk cId="3450065268" sldId="398"/>
        </pc:sldMkLst>
      </pc:sldChg>
      <pc:sldChg chg="delSp modSp mod">
        <pc:chgData name="Filip Geens" userId="3b890859-318a-456c-ae31-28a208e05ecf" providerId="ADAL" clId="{63E6D7BD-CC07-4066-8911-EE3F2049AB2D}" dt="2024-08-04T14:52:24.855" v="40" actId="478"/>
        <pc:sldMkLst>
          <pc:docMk/>
          <pc:sldMk cId="1480857224" sldId="402"/>
        </pc:sldMkLst>
        <pc:spChg chg="del mod">
          <ac:chgData name="Filip Geens" userId="3b890859-318a-456c-ae31-28a208e05ecf" providerId="ADAL" clId="{63E6D7BD-CC07-4066-8911-EE3F2049AB2D}" dt="2024-08-04T14:52:24.855" v="40" actId="478"/>
          <ac:spMkLst>
            <pc:docMk/>
            <pc:sldMk cId="1480857224" sldId="402"/>
            <ac:spMk id="4" creationId="{D9DF8828-347B-47EB-83A7-E1FE17A53365}"/>
          </ac:spMkLst>
        </pc:spChg>
      </pc:sldChg>
      <pc:sldChg chg="ord">
        <pc:chgData name="Filip Geens" userId="3b890859-318a-456c-ae31-28a208e05ecf" providerId="ADAL" clId="{63E6D7BD-CC07-4066-8911-EE3F2049AB2D}" dt="2024-08-04T14:51:57.973" v="35"/>
        <pc:sldMkLst>
          <pc:docMk/>
          <pc:sldMk cId="558726529" sldId="405"/>
        </pc:sldMkLst>
      </pc:sldChg>
      <pc:sldChg chg="ord">
        <pc:chgData name="Filip Geens" userId="3b890859-318a-456c-ae31-28a208e05ecf" providerId="ADAL" clId="{63E6D7BD-CC07-4066-8911-EE3F2049AB2D}" dt="2024-08-04T14:51:57.973" v="35"/>
        <pc:sldMkLst>
          <pc:docMk/>
          <pc:sldMk cId="446113265" sldId="406"/>
        </pc:sldMkLst>
      </pc:sldChg>
      <pc:sldChg chg="ord">
        <pc:chgData name="Filip Geens" userId="3b890859-318a-456c-ae31-28a208e05ecf" providerId="ADAL" clId="{63E6D7BD-CC07-4066-8911-EE3F2049AB2D}" dt="2024-08-04T14:51:57.973" v="35"/>
        <pc:sldMkLst>
          <pc:docMk/>
          <pc:sldMk cId="404649273" sldId="407"/>
        </pc:sldMkLst>
      </pc:sldChg>
      <pc:sldChg chg="ord">
        <pc:chgData name="Filip Geens" userId="3b890859-318a-456c-ae31-28a208e05ecf" providerId="ADAL" clId="{63E6D7BD-CC07-4066-8911-EE3F2049AB2D}" dt="2024-08-04T14:51:57.973" v="35"/>
        <pc:sldMkLst>
          <pc:docMk/>
          <pc:sldMk cId="2838442409" sldId="408"/>
        </pc:sldMkLst>
      </pc:sldChg>
      <pc:sldChg chg="ord">
        <pc:chgData name="Filip Geens" userId="3b890859-318a-456c-ae31-28a208e05ecf" providerId="ADAL" clId="{63E6D7BD-CC07-4066-8911-EE3F2049AB2D}" dt="2024-08-04T14:51:57.973" v="35"/>
        <pc:sldMkLst>
          <pc:docMk/>
          <pc:sldMk cId="4226346479" sldId="409"/>
        </pc:sldMkLst>
      </pc:sldChg>
      <pc:sldChg chg="ord">
        <pc:chgData name="Filip Geens" userId="3b890859-318a-456c-ae31-28a208e05ecf" providerId="ADAL" clId="{63E6D7BD-CC07-4066-8911-EE3F2049AB2D}" dt="2024-08-04T14:51:57.973" v="35"/>
        <pc:sldMkLst>
          <pc:docMk/>
          <pc:sldMk cId="406550689" sldId="410"/>
        </pc:sldMkLst>
      </pc:sldChg>
      <pc:sldChg chg="ord">
        <pc:chgData name="Filip Geens" userId="3b890859-318a-456c-ae31-28a208e05ecf" providerId="ADAL" clId="{63E6D7BD-CC07-4066-8911-EE3F2049AB2D}" dt="2024-08-04T14:51:57.973" v="35"/>
        <pc:sldMkLst>
          <pc:docMk/>
          <pc:sldMk cId="2227454810" sldId="411"/>
        </pc:sldMkLst>
      </pc:sldChg>
      <pc:sldChg chg="ord">
        <pc:chgData name="Filip Geens" userId="3b890859-318a-456c-ae31-28a208e05ecf" providerId="ADAL" clId="{63E6D7BD-CC07-4066-8911-EE3F2049AB2D}" dt="2024-08-04T14:51:57.973" v="35"/>
        <pc:sldMkLst>
          <pc:docMk/>
          <pc:sldMk cId="2426211825" sldId="412"/>
        </pc:sldMkLst>
      </pc:sldChg>
      <pc:sldChg chg="ord">
        <pc:chgData name="Filip Geens" userId="3b890859-318a-456c-ae31-28a208e05ecf" providerId="ADAL" clId="{63E6D7BD-CC07-4066-8911-EE3F2049AB2D}" dt="2024-08-04T14:51:57.973" v="35"/>
        <pc:sldMkLst>
          <pc:docMk/>
          <pc:sldMk cId="3311013338" sldId="413"/>
        </pc:sldMkLst>
      </pc:sldChg>
      <pc:sldChg chg="modSp mod ord">
        <pc:chgData name="Filip Geens" userId="3b890859-318a-456c-ae31-28a208e05ecf" providerId="ADAL" clId="{63E6D7BD-CC07-4066-8911-EE3F2049AB2D}" dt="2024-08-04T15:38:40.851" v="43" actId="6549"/>
        <pc:sldMkLst>
          <pc:docMk/>
          <pc:sldMk cId="443262340" sldId="434"/>
        </pc:sldMkLst>
        <pc:spChg chg="mod">
          <ac:chgData name="Filip Geens" userId="3b890859-318a-456c-ae31-28a208e05ecf" providerId="ADAL" clId="{63E6D7BD-CC07-4066-8911-EE3F2049AB2D}" dt="2024-08-04T15:38:40.851" v="43" actId="6549"/>
          <ac:spMkLst>
            <pc:docMk/>
            <pc:sldMk cId="443262340" sldId="434"/>
            <ac:spMk id="2" creationId="{C5670A04-1F4B-4E8C-82B2-B446AF1D161A}"/>
          </ac:spMkLst>
        </pc:spChg>
      </pc:sldChg>
      <pc:sldChg chg="add">
        <pc:chgData name="Filip Geens" userId="3b890859-318a-456c-ae31-28a208e05ecf" providerId="ADAL" clId="{63E6D7BD-CC07-4066-8911-EE3F2049AB2D}" dt="2024-08-04T14:47:59.105" v="0" actId="2890"/>
        <pc:sldMkLst>
          <pc:docMk/>
          <pc:sldMk cId="517393422" sldId="439"/>
        </pc:sldMkLst>
      </pc:sldChg>
      <pc:sldChg chg="addSp delSp modSp add mod ord modAnim">
        <pc:chgData name="Filip Geens" userId="3b890859-318a-456c-ae31-28a208e05ecf" providerId="ADAL" clId="{63E6D7BD-CC07-4066-8911-EE3F2049AB2D}" dt="2024-08-04T14:51:57.973" v="35"/>
        <pc:sldMkLst>
          <pc:docMk/>
          <pc:sldMk cId="2940628286" sldId="440"/>
        </pc:sldMkLst>
        <pc:spChg chg="del mod">
          <ac:chgData name="Filip Geens" userId="3b890859-318a-456c-ae31-28a208e05ecf" providerId="ADAL" clId="{63E6D7BD-CC07-4066-8911-EE3F2049AB2D}" dt="2024-08-04T14:48:34.673" v="7"/>
          <ac:spMkLst>
            <pc:docMk/>
            <pc:sldMk cId="2940628286" sldId="440"/>
            <ac:spMk id="3" creationId="{D4572BC4-CBD0-4E71-8A6D-BD2E3B6932DB}"/>
          </ac:spMkLst>
        </pc:spChg>
        <pc:picChg chg="add mod">
          <ac:chgData name="Filip Geens" userId="3b890859-318a-456c-ae31-28a208e05ecf" providerId="ADAL" clId="{63E6D7BD-CC07-4066-8911-EE3F2049AB2D}" dt="2024-08-04T14:48:38.757" v="8" actId="14100"/>
          <ac:picMkLst>
            <pc:docMk/>
            <pc:sldMk cId="2940628286" sldId="440"/>
            <ac:picMk id="4" creationId="{B6D3D351-BB5B-E3A6-ECDC-2E77A5B19CB8}"/>
          </ac:picMkLst>
        </pc:picChg>
      </pc:sldChg>
    </pc:docChg>
  </pc:docChgLst>
  <pc:docChgLst>
    <pc:chgData name="Filip Geens" userId="3b890859-318a-456c-ae31-28a208e05ecf" providerId="ADAL" clId="{3E854506-BC5D-4B52-92A4-3CA8D6C04200}"/>
    <pc:docChg chg="custSel addSld delSld modSld sldOrd">
      <pc:chgData name="Filip Geens" userId="3b890859-318a-456c-ae31-28a208e05ecf" providerId="ADAL" clId="{3E854506-BC5D-4B52-92A4-3CA8D6C04200}" dt="2024-11-13T17:55:25.178" v="331" actId="47"/>
      <pc:docMkLst>
        <pc:docMk/>
      </pc:docMkLst>
      <pc:sldChg chg="modSp mod">
        <pc:chgData name="Filip Geens" userId="3b890859-318a-456c-ae31-28a208e05ecf" providerId="ADAL" clId="{3E854506-BC5D-4B52-92A4-3CA8D6C04200}" dt="2024-11-04T18:23:57.562" v="117" actId="20577"/>
        <pc:sldMkLst>
          <pc:docMk/>
          <pc:sldMk cId="1631746638" sldId="256"/>
        </pc:sldMkLst>
        <pc:spChg chg="mod">
          <ac:chgData name="Filip Geens" userId="3b890859-318a-456c-ae31-28a208e05ecf" providerId="ADAL" clId="{3E854506-BC5D-4B52-92A4-3CA8D6C04200}" dt="2024-11-04T18:23:57.562" v="117" actId="20577"/>
          <ac:spMkLst>
            <pc:docMk/>
            <pc:sldMk cId="1631746638" sldId="256"/>
            <ac:spMk id="3" creationId="{D59F3AE0-57DA-4D52-AE40-3287F6824262}"/>
          </ac:spMkLst>
        </pc:spChg>
      </pc:sldChg>
      <pc:sldChg chg="modSp">
        <pc:chgData name="Filip Geens" userId="3b890859-318a-456c-ae31-28a208e05ecf" providerId="ADAL" clId="{3E854506-BC5D-4B52-92A4-3CA8D6C04200}" dt="2024-11-04T07:20:42.741" v="27"/>
        <pc:sldMkLst>
          <pc:docMk/>
          <pc:sldMk cId="2729752352" sldId="323"/>
        </pc:sldMkLst>
        <pc:spChg chg="mod">
          <ac:chgData name="Filip Geens" userId="3b890859-318a-456c-ae31-28a208e05ecf" providerId="ADAL" clId="{3E854506-BC5D-4B52-92A4-3CA8D6C04200}" dt="2024-11-04T07:20:42.741" v="27"/>
          <ac:spMkLst>
            <pc:docMk/>
            <pc:sldMk cId="2729752352" sldId="323"/>
            <ac:spMk id="3" creationId="{D4572BC4-CBD0-4E71-8A6D-BD2E3B6932DB}"/>
          </ac:spMkLst>
        </pc:spChg>
      </pc:sldChg>
      <pc:sldChg chg="modSp">
        <pc:chgData name="Filip Geens" userId="3b890859-318a-456c-ae31-28a208e05ecf" providerId="ADAL" clId="{3E854506-BC5D-4B52-92A4-3CA8D6C04200}" dt="2024-11-04T07:30:46.834" v="116"/>
        <pc:sldMkLst>
          <pc:docMk/>
          <pc:sldMk cId="3780250147" sldId="365"/>
        </pc:sldMkLst>
        <pc:spChg chg="mod">
          <ac:chgData name="Filip Geens" userId="3b890859-318a-456c-ae31-28a208e05ecf" providerId="ADAL" clId="{3E854506-BC5D-4B52-92A4-3CA8D6C04200}" dt="2024-11-04T07:30:46.834" v="116"/>
          <ac:spMkLst>
            <pc:docMk/>
            <pc:sldMk cId="3780250147" sldId="365"/>
            <ac:spMk id="3" creationId="{D4572BC4-CBD0-4E71-8A6D-BD2E3B6932DB}"/>
          </ac:spMkLst>
        </pc:spChg>
      </pc:sldChg>
      <pc:sldChg chg="modSp mod">
        <pc:chgData name="Filip Geens" userId="3b890859-318a-456c-ae31-28a208e05ecf" providerId="ADAL" clId="{3E854506-BC5D-4B52-92A4-3CA8D6C04200}" dt="2024-11-04T07:20:28.327" v="26" actId="20577"/>
        <pc:sldMkLst>
          <pc:docMk/>
          <pc:sldMk cId="4046306831" sldId="368"/>
        </pc:sldMkLst>
        <pc:spChg chg="mod">
          <ac:chgData name="Filip Geens" userId="3b890859-318a-456c-ae31-28a208e05ecf" providerId="ADAL" clId="{3E854506-BC5D-4B52-92A4-3CA8D6C04200}" dt="2024-11-04T07:20:28.327" v="26" actId="20577"/>
          <ac:spMkLst>
            <pc:docMk/>
            <pc:sldMk cId="4046306831" sldId="368"/>
            <ac:spMk id="2" creationId="{C5670A04-1F4B-4E8C-82B2-B446AF1D161A}"/>
          </ac:spMkLst>
        </pc:spChg>
        <pc:spChg chg="mod">
          <ac:chgData name="Filip Geens" userId="3b890859-318a-456c-ae31-28a208e05ecf" providerId="ADAL" clId="{3E854506-BC5D-4B52-92A4-3CA8D6C04200}" dt="2024-11-04T07:20:02.145" v="14" actId="6549"/>
          <ac:spMkLst>
            <pc:docMk/>
            <pc:sldMk cId="4046306831" sldId="368"/>
            <ac:spMk id="3" creationId="{D4572BC4-CBD0-4E71-8A6D-BD2E3B6932DB}"/>
          </ac:spMkLst>
        </pc:spChg>
      </pc:sldChg>
      <pc:sldChg chg="modSp mod ord modAnim">
        <pc:chgData name="Filip Geens" userId="3b890859-318a-456c-ae31-28a208e05ecf" providerId="ADAL" clId="{3E854506-BC5D-4B52-92A4-3CA8D6C04200}" dt="2024-11-04T07:24:13.412" v="68"/>
        <pc:sldMkLst>
          <pc:docMk/>
          <pc:sldMk cId="2776733900" sldId="369"/>
        </pc:sldMkLst>
        <pc:spChg chg="mod">
          <ac:chgData name="Filip Geens" userId="3b890859-318a-456c-ae31-28a208e05ecf" providerId="ADAL" clId="{3E854506-BC5D-4B52-92A4-3CA8D6C04200}" dt="2024-11-04T07:22:27.834" v="39" actId="14100"/>
          <ac:spMkLst>
            <pc:docMk/>
            <pc:sldMk cId="2776733900" sldId="369"/>
            <ac:spMk id="2" creationId="{C5670A04-1F4B-4E8C-82B2-B446AF1D161A}"/>
          </ac:spMkLst>
        </pc:spChg>
        <pc:spChg chg="mod">
          <ac:chgData name="Filip Geens" userId="3b890859-318a-456c-ae31-28a208e05ecf" providerId="ADAL" clId="{3E854506-BC5D-4B52-92A4-3CA8D6C04200}" dt="2024-11-04T07:24:00.147" v="67" actId="20577"/>
          <ac:spMkLst>
            <pc:docMk/>
            <pc:sldMk cId="2776733900" sldId="369"/>
            <ac:spMk id="3" creationId="{D4572BC4-CBD0-4E71-8A6D-BD2E3B6932DB}"/>
          </ac:spMkLst>
        </pc:spChg>
      </pc:sldChg>
      <pc:sldChg chg="modSp mod ord modAnim">
        <pc:chgData name="Filip Geens" userId="3b890859-318a-456c-ae31-28a208e05ecf" providerId="ADAL" clId="{3E854506-BC5D-4B52-92A4-3CA8D6C04200}" dt="2024-11-04T07:27:27.974" v="103" actId="20577"/>
        <pc:sldMkLst>
          <pc:docMk/>
          <pc:sldMk cId="341633422" sldId="370"/>
        </pc:sldMkLst>
        <pc:spChg chg="mod">
          <ac:chgData name="Filip Geens" userId="3b890859-318a-456c-ae31-28a208e05ecf" providerId="ADAL" clId="{3E854506-BC5D-4B52-92A4-3CA8D6C04200}" dt="2024-11-04T07:26:23.928" v="79"/>
          <ac:spMkLst>
            <pc:docMk/>
            <pc:sldMk cId="341633422" sldId="370"/>
            <ac:spMk id="2" creationId="{C5670A04-1F4B-4E8C-82B2-B446AF1D161A}"/>
          </ac:spMkLst>
        </pc:spChg>
        <pc:spChg chg="mod">
          <ac:chgData name="Filip Geens" userId="3b890859-318a-456c-ae31-28a208e05ecf" providerId="ADAL" clId="{3E854506-BC5D-4B52-92A4-3CA8D6C04200}" dt="2024-11-04T07:27:27.974" v="103" actId="20577"/>
          <ac:spMkLst>
            <pc:docMk/>
            <pc:sldMk cId="341633422" sldId="370"/>
            <ac:spMk id="3" creationId="{D4572BC4-CBD0-4E71-8A6D-BD2E3B6932DB}"/>
          </ac:spMkLst>
        </pc:spChg>
      </pc:sldChg>
      <pc:sldChg chg="modSp">
        <pc:chgData name="Filip Geens" userId="3b890859-318a-456c-ae31-28a208e05ecf" providerId="ADAL" clId="{3E854506-BC5D-4B52-92A4-3CA8D6C04200}" dt="2024-11-04T07:30:46.834" v="116"/>
        <pc:sldMkLst>
          <pc:docMk/>
          <pc:sldMk cId="1097430581" sldId="371"/>
        </pc:sldMkLst>
        <pc:spChg chg="mod">
          <ac:chgData name="Filip Geens" userId="3b890859-318a-456c-ae31-28a208e05ecf" providerId="ADAL" clId="{3E854506-BC5D-4B52-92A4-3CA8D6C04200}" dt="2024-11-04T07:30:27.567" v="115"/>
          <ac:spMkLst>
            <pc:docMk/>
            <pc:sldMk cId="1097430581" sldId="371"/>
            <ac:spMk id="2" creationId="{C5670A04-1F4B-4E8C-82B2-B446AF1D161A}"/>
          </ac:spMkLst>
        </pc:spChg>
        <pc:spChg chg="mod">
          <ac:chgData name="Filip Geens" userId="3b890859-318a-456c-ae31-28a208e05ecf" providerId="ADAL" clId="{3E854506-BC5D-4B52-92A4-3CA8D6C04200}" dt="2024-11-04T07:30:46.834" v="116"/>
          <ac:spMkLst>
            <pc:docMk/>
            <pc:sldMk cId="1097430581" sldId="371"/>
            <ac:spMk id="3" creationId="{D4572BC4-CBD0-4E71-8A6D-BD2E3B6932DB}"/>
          </ac:spMkLst>
        </pc:spChg>
      </pc:sldChg>
      <pc:sldChg chg="modSp">
        <pc:chgData name="Filip Geens" userId="3b890859-318a-456c-ae31-28a208e05ecf" providerId="ADAL" clId="{3E854506-BC5D-4B52-92A4-3CA8D6C04200}" dt="2024-11-04T07:30:46.834" v="116"/>
        <pc:sldMkLst>
          <pc:docMk/>
          <pc:sldMk cId="169713582" sldId="374"/>
        </pc:sldMkLst>
        <pc:spChg chg="mod">
          <ac:chgData name="Filip Geens" userId="3b890859-318a-456c-ae31-28a208e05ecf" providerId="ADAL" clId="{3E854506-BC5D-4B52-92A4-3CA8D6C04200}" dt="2024-11-04T07:30:46.834" v="116"/>
          <ac:spMkLst>
            <pc:docMk/>
            <pc:sldMk cId="169713582" sldId="374"/>
            <ac:spMk id="3" creationId="{D4572BC4-CBD0-4E71-8A6D-BD2E3B6932DB}"/>
          </ac:spMkLst>
        </pc:spChg>
      </pc:sldChg>
      <pc:sldChg chg="modSp">
        <pc:chgData name="Filip Geens" userId="3b890859-318a-456c-ae31-28a208e05ecf" providerId="ADAL" clId="{3E854506-BC5D-4B52-92A4-3CA8D6C04200}" dt="2024-11-04T07:30:46.834" v="116"/>
        <pc:sldMkLst>
          <pc:docMk/>
          <pc:sldMk cId="866902140" sldId="377"/>
        </pc:sldMkLst>
        <pc:spChg chg="mod">
          <ac:chgData name="Filip Geens" userId="3b890859-318a-456c-ae31-28a208e05ecf" providerId="ADAL" clId="{3E854506-BC5D-4B52-92A4-3CA8D6C04200}" dt="2024-11-04T07:30:46.834" v="116"/>
          <ac:spMkLst>
            <pc:docMk/>
            <pc:sldMk cId="866902140" sldId="377"/>
            <ac:spMk id="3" creationId="{D4572BC4-CBD0-4E71-8A6D-BD2E3B6932DB}"/>
          </ac:spMkLst>
        </pc:spChg>
      </pc:sldChg>
      <pc:sldChg chg="modSp mod">
        <pc:chgData name="Filip Geens" userId="3b890859-318a-456c-ae31-28a208e05ecf" providerId="ADAL" clId="{3E854506-BC5D-4B52-92A4-3CA8D6C04200}" dt="2024-11-04T20:21:34.620" v="124" actId="6549"/>
        <pc:sldMkLst>
          <pc:docMk/>
          <pc:sldMk cId="4055031948" sldId="378"/>
        </pc:sldMkLst>
        <pc:spChg chg="mod">
          <ac:chgData name="Filip Geens" userId="3b890859-318a-456c-ae31-28a208e05ecf" providerId="ADAL" clId="{3E854506-BC5D-4B52-92A4-3CA8D6C04200}" dt="2024-11-04T20:21:34.620" v="124" actId="6549"/>
          <ac:spMkLst>
            <pc:docMk/>
            <pc:sldMk cId="4055031948" sldId="378"/>
            <ac:spMk id="3" creationId="{D4572BC4-CBD0-4E71-8A6D-BD2E3B6932DB}"/>
          </ac:spMkLst>
        </pc:spChg>
      </pc:sldChg>
      <pc:sldChg chg="modSp">
        <pc:chgData name="Filip Geens" userId="3b890859-318a-456c-ae31-28a208e05ecf" providerId="ADAL" clId="{3E854506-BC5D-4B52-92A4-3CA8D6C04200}" dt="2024-11-04T07:30:46.834" v="116"/>
        <pc:sldMkLst>
          <pc:docMk/>
          <pc:sldMk cId="4209244368" sldId="379"/>
        </pc:sldMkLst>
        <pc:spChg chg="mod">
          <ac:chgData name="Filip Geens" userId="3b890859-318a-456c-ae31-28a208e05ecf" providerId="ADAL" clId="{3E854506-BC5D-4B52-92A4-3CA8D6C04200}" dt="2024-11-04T07:30:46.834" v="116"/>
          <ac:spMkLst>
            <pc:docMk/>
            <pc:sldMk cId="4209244368" sldId="379"/>
            <ac:spMk id="3" creationId="{D4572BC4-CBD0-4E71-8A6D-BD2E3B6932DB}"/>
          </ac:spMkLst>
        </pc:spChg>
      </pc:sldChg>
      <pc:sldChg chg="modSp">
        <pc:chgData name="Filip Geens" userId="3b890859-318a-456c-ae31-28a208e05ecf" providerId="ADAL" clId="{3E854506-BC5D-4B52-92A4-3CA8D6C04200}" dt="2024-11-04T07:30:46.834" v="116"/>
        <pc:sldMkLst>
          <pc:docMk/>
          <pc:sldMk cId="735494679" sldId="380"/>
        </pc:sldMkLst>
        <pc:spChg chg="mod">
          <ac:chgData name="Filip Geens" userId="3b890859-318a-456c-ae31-28a208e05ecf" providerId="ADAL" clId="{3E854506-BC5D-4B52-92A4-3CA8D6C04200}" dt="2024-11-04T07:30:46.834" v="116"/>
          <ac:spMkLst>
            <pc:docMk/>
            <pc:sldMk cId="735494679" sldId="380"/>
            <ac:spMk id="3" creationId="{D4572BC4-CBD0-4E71-8A6D-BD2E3B6932DB}"/>
          </ac:spMkLst>
        </pc:spChg>
      </pc:sldChg>
      <pc:sldChg chg="modSp">
        <pc:chgData name="Filip Geens" userId="3b890859-318a-456c-ae31-28a208e05ecf" providerId="ADAL" clId="{3E854506-BC5D-4B52-92A4-3CA8D6C04200}" dt="2024-11-04T07:30:46.834" v="116"/>
        <pc:sldMkLst>
          <pc:docMk/>
          <pc:sldMk cId="2486564127" sldId="382"/>
        </pc:sldMkLst>
        <pc:spChg chg="mod">
          <ac:chgData name="Filip Geens" userId="3b890859-318a-456c-ae31-28a208e05ecf" providerId="ADAL" clId="{3E854506-BC5D-4B52-92A4-3CA8D6C04200}" dt="2024-11-04T07:30:46.834" v="116"/>
          <ac:spMkLst>
            <pc:docMk/>
            <pc:sldMk cId="2486564127" sldId="382"/>
            <ac:spMk id="3" creationId="{D4572BC4-CBD0-4E71-8A6D-BD2E3B6932DB}"/>
          </ac:spMkLst>
        </pc:spChg>
      </pc:sldChg>
      <pc:sldChg chg="modSp">
        <pc:chgData name="Filip Geens" userId="3b890859-318a-456c-ae31-28a208e05ecf" providerId="ADAL" clId="{3E854506-BC5D-4B52-92A4-3CA8D6C04200}" dt="2024-11-04T07:30:46.834" v="116"/>
        <pc:sldMkLst>
          <pc:docMk/>
          <pc:sldMk cId="2946688162" sldId="384"/>
        </pc:sldMkLst>
        <pc:spChg chg="mod">
          <ac:chgData name="Filip Geens" userId="3b890859-318a-456c-ae31-28a208e05ecf" providerId="ADAL" clId="{3E854506-BC5D-4B52-92A4-3CA8D6C04200}" dt="2024-11-04T07:30:46.834" v="116"/>
          <ac:spMkLst>
            <pc:docMk/>
            <pc:sldMk cId="2946688162" sldId="384"/>
            <ac:spMk id="3" creationId="{D4572BC4-CBD0-4E71-8A6D-BD2E3B6932DB}"/>
          </ac:spMkLst>
        </pc:spChg>
      </pc:sldChg>
      <pc:sldChg chg="modSp">
        <pc:chgData name="Filip Geens" userId="3b890859-318a-456c-ae31-28a208e05ecf" providerId="ADAL" clId="{3E854506-BC5D-4B52-92A4-3CA8D6C04200}" dt="2024-11-04T07:30:27.567" v="115"/>
        <pc:sldMkLst>
          <pc:docMk/>
          <pc:sldMk cId="3488432759" sldId="386"/>
        </pc:sldMkLst>
        <pc:spChg chg="mod">
          <ac:chgData name="Filip Geens" userId="3b890859-318a-456c-ae31-28a208e05ecf" providerId="ADAL" clId="{3E854506-BC5D-4B52-92A4-3CA8D6C04200}" dt="2024-11-04T07:30:27.567" v="115"/>
          <ac:spMkLst>
            <pc:docMk/>
            <pc:sldMk cId="3488432759" sldId="386"/>
            <ac:spMk id="3" creationId="{D4572BC4-CBD0-4E71-8A6D-BD2E3B6932DB}"/>
          </ac:spMkLst>
        </pc:spChg>
      </pc:sldChg>
      <pc:sldChg chg="modSp">
        <pc:chgData name="Filip Geens" userId="3b890859-318a-456c-ae31-28a208e05ecf" providerId="ADAL" clId="{3E854506-BC5D-4B52-92A4-3CA8D6C04200}" dt="2024-11-04T07:30:46.834" v="116"/>
        <pc:sldMkLst>
          <pc:docMk/>
          <pc:sldMk cId="3859066531" sldId="390"/>
        </pc:sldMkLst>
        <pc:spChg chg="mod">
          <ac:chgData name="Filip Geens" userId="3b890859-318a-456c-ae31-28a208e05ecf" providerId="ADAL" clId="{3E854506-BC5D-4B52-92A4-3CA8D6C04200}" dt="2024-11-04T07:30:46.834" v="116"/>
          <ac:spMkLst>
            <pc:docMk/>
            <pc:sldMk cId="3859066531" sldId="390"/>
            <ac:spMk id="3" creationId="{D4572BC4-CBD0-4E71-8A6D-BD2E3B6932DB}"/>
          </ac:spMkLst>
        </pc:spChg>
      </pc:sldChg>
      <pc:sldChg chg="modSp">
        <pc:chgData name="Filip Geens" userId="3b890859-318a-456c-ae31-28a208e05ecf" providerId="ADAL" clId="{3E854506-BC5D-4B52-92A4-3CA8D6C04200}" dt="2024-11-04T07:30:46.834" v="116"/>
        <pc:sldMkLst>
          <pc:docMk/>
          <pc:sldMk cId="4274741803" sldId="393"/>
        </pc:sldMkLst>
        <pc:spChg chg="mod">
          <ac:chgData name="Filip Geens" userId="3b890859-318a-456c-ae31-28a208e05ecf" providerId="ADAL" clId="{3E854506-BC5D-4B52-92A4-3CA8D6C04200}" dt="2024-11-04T07:30:46.834" v="116"/>
          <ac:spMkLst>
            <pc:docMk/>
            <pc:sldMk cId="4274741803" sldId="393"/>
            <ac:spMk id="3" creationId="{D4572BC4-CBD0-4E71-8A6D-BD2E3B6932DB}"/>
          </ac:spMkLst>
        </pc:spChg>
      </pc:sldChg>
      <pc:sldChg chg="modSp">
        <pc:chgData name="Filip Geens" userId="3b890859-318a-456c-ae31-28a208e05ecf" providerId="ADAL" clId="{3E854506-BC5D-4B52-92A4-3CA8D6C04200}" dt="2024-11-04T07:30:46.834" v="116"/>
        <pc:sldMkLst>
          <pc:docMk/>
          <pc:sldMk cId="3069184122" sldId="395"/>
        </pc:sldMkLst>
        <pc:spChg chg="mod">
          <ac:chgData name="Filip Geens" userId="3b890859-318a-456c-ae31-28a208e05ecf" providerId="ADAL" clId="{3E854506-BC5D-4B52-92A4-3CA8D6C04200}" dt="2024-11-04T07:30:46.834" v="116"/>
          <ac:spMkLst>
            <pc:docMk/>
            <pc:sldMk cId="3069184122" sldId="395"/>
            <ac:spMk id="3" creationId="{D4572BC4-CBD0-4E71-8A6D-BD2E3B6932DB}"/>
          </ac:spMkLst>
        </pc:spChg>
      </pc:sldChg>
      <pc:sldChg chg="modSp">
        <pc:chgData name="Filip Geens" userId="3b890859-318a-456c-ae31-28a208e05ecf" providerId="ADAL" clId="{3E854506-BC5D-4B52-92A4-3CA8D6C04200}" dt="2024-11-04T07:30:46.834" v="116"/>
        <pc:sldMkLst>
          <pc:docMk/>
          <pc:sldMk cId="3428810516" sldId="396"/>
        </pc:sldMkLst>
        <pc:spChg chg="mod">
          <ac:chgData name="Filip Geens" userId="3b890859-318a-456c-ae31-28a208e05ecf" providerId="ADAL" clId="{3E854506-BC5D-4B52-92A4-3CA8D6C04200}" dt="2024-11-04T07:30:46.834" v="116"/>
          <ac:spMkLst>
            <pc:docMk/>
            <pc:sldMk cId="3428810516" sldId="396"/>
            <ac:spMk id="3" creationId="{D4572BC4-CBD0-4E71-8A6D-BD2E3B6932DB}"/>
          </ac:spMkLst>
        </pc:spChg>
      </pc:sldChg>
      <pc:sldChg chg="modSp">
        <pc:chgData name="Filip Geens" userId="3b890859-318a-456c-ae31-28a208e05ecf" providerId="ADAL" clId="{3E854506-BC5D-4B52-92A4-3CA8D6C04200}" dt="2024-11-04T07:30:46.834" v="116"/>
        <pc:sldMkLst>
          <pc:docMk/>
          <pc:sldMk cId="1342344123" sldId="397"/>
        </pc:sldMkLst>
        <pc:spChg chg="mod">
          <ac:chgData name="Filip Geens" userId="3b890859-318a-456c-ae31-28a208e05ecf" providerId="ADAL" clId="{3E854506-BC5D-4B52-92A4-3CA8D6C04200}" dt="2024-11-04T07:30:46.834" v="116"/>
          <ac:spMkLst>
            <pc:docMk/>
            <pc:sldMk cId="1342344123" sldId="397"/>
            <ac:spMk id="3" creationId="{D4572BC4-CBD0-4E71-8A6D-BD2E3B6932DB}"/>
          </ac:spMkLst>
        </pc:spChg>
      </pc:sldChg>
      <pc:sldChg chg="modSp">
        <pc:chgData name="Filip Geens" userId="3b890859-318a-456c-ae31-28a208e05ecf" providerId="ADAL" clId="{3E854506-BC5D-4B52-92A4-3CA8D6C04200}" dt="2024-11-04T07:30:46.834" v="116"/>
        <pc:sldMkLst>
          <pc:docMk/>
          <pc:sldMk cId="1480857224" sldId="402"/>
        </pc:sldMkLst>
        <pc:spChg chg="mod">
          <ac:chgData name="Filip Geens" userId="3b890859-318a-456c-ae31-28a208e05ecf" providerId="ADAL" clId="{3E854506-BC5D-4B52-92A4-3CA8D6C04200}" dt="2024-11-04T07:30:46.834" v="116"/>
          <ac:spMkLst>
            <pc:docMk/>
            <pc:sldMk cId="1480857224" sldId="402"/>
            <ac:spMk id="3" creationId="{D4572BC4-CBD0-4E71-8A6D-BD2E3B6932DB}"/>
          </ac:spMkLst>
        </pc:spChg>
      </pc:sldChg>
      <pc:sldChg chg="modSp">
        <pc:chgData name="Filip Geens" userId="3b890859-318a-456c-ae31-28a208e05ecf" providerId="ADAL" clId="{3E854506-BC5D-4B52-92A4-3CA8D6C04200}" dt="2024-11-04T07:30:46.834" v="116"/>
        <pc:sldMkLst>
          <pc:docMk/>
          <pc:sldMk cId="2943879232" sldId="404"/>
        </pc:sldMkLst>
        <pc:spChg chg="mod">
          <ac:chgData name="Filip Geens" userId="3b890859-318a-456c-ae31-28a208e05ecf" providerId="ADAL" clId="{3E854506-BC5D-4B52-92A4-3CA8D6C04200}" dt="2024-11-04T07:30:46.834" v="116"/>
          <ac:spMkLst>
            <pc:docMk/>
            <pc:sldMk cId="2943879232" sldId="404"/>
            <ac:spMk id="3" creationId="{D4572BC4-CBD0-4E71-8A6D-BD2E3B6932DB}"/>
          </ac:spMkLst>
        </pc:spChg>
      </pc:sldChg>
      <pc:sldChg chg="modSp">
        <pc:chgData name="Filip Geens" userId="3b890859-318a-456c-ae31-28a208e05ecf" providerId="ADAL" clId="{3E854506-BC5D-4B52-92A4-3CA8D6C04200}" dt="2024-11-04T07:30:46.834" v="116"/>
        <pc:sldMkLst>
          <pc:docMk/>
          <pc:sldMk cId="1013252083" sldId="418"/>
        </pc:sldMkLst>
        <pc:spChg chg="mod">
          <ac:chgData name="Filip Geens" userId="3b890859-318a-456c-ae31-28a208e05ecf" providerId="ADAL" clId="{3E854506-BC5D-4B52-92A4-3CA8D6C04200}" dt="2024-11-04T07:30:46.834" v="116"/>
          <ac:spMkLst>
            <pc:docMk/>
            <pc:sldMk cId="1013252083" sldId="418"/>
            <ac:spMk id="3" creationId="{D4572BC4-CBD0-4E71-8A6D-BD2E3B6932DB}"/>
          </ac:spMkLst>
        </pc:spChg>
      </pc:sldChg>
      <pc:sldChg chg="modSp mod modAnim">
        <pc:chgData name="Filip Geens" userId="3b890859-318a-456c-ae31-28a208e05ecf" providerId="ADAL" clId="{3E854506-BC5D-4B52-92A4-3CA8D6C04200}" dt="2024-11-13T17:34:11.324" v="206" actId="20577"/>
        <pc:sldMkLst>
          <pc:docMk/>
          <pc:sldMk cId="4118545186" sldId="430"/>
        </pc:sldMkLst>
        <pc:spChg chg="mod">
          <ac:chgData name="Filip Geens" userId="3b890859-318a-456c-ae31-28a208e05ecf" providerId="ADAL" clId="{3E854506-BC5D-4B52-92A4-3CA8D6C04200}" dt="2024-11-13T17:32:16.441" v="146" actId="6549"/>
          <ac:spMkLst>
            <pc:docMk/>
            <pc:sldMk cId="4118545186" sldId="430"/>
            <ac:spMk id="2" creationId="{C5670A04-1F4B-4E8C-82B2-B446AF1D161A}"/>
          </ac:spMkLst>
        </pc:spChg>
        <pc:spChg chg="mod">
          <ac:chgData name="Filip Geens" userId="3b890859-318a-456c-ae31-28a208e05ecf" providerId="ADAL" clId="{3E854506-BC5D-4B52-92A4-3CA8D6C04200}" dt="2024-11-13T17:34:11.324" v="206" actId="20577"/>
          <ac:spMkLst>
            <pc:docMk/>
            <pc:sldMk cId="4118545186" sldId="430"/>
            <ac:spMk id="3" creationId="{D4572BC4-CBD0-4E71-8A6D-BD2E3B6932DB}"/>
          </ac:spMkLst>
        </pc:spChg>
      </pc:sldChg>
      <pc:sldChg chg="del">
        <pc:chgData name="Filip Geens" userId="3b890859-318a-456c-ae31-28a208e05ecf" providerId="ADAL" clId="{3E854506-BC5D-4B52-92A4-3CA8D6C04200}" dt="2024-11-13T17:55:25.178" v="331" actId="47"/>
        <pc:sldMkLst>
          <pc:docMk/>
          <pc:sldMk cId="443262340" sldId="434"/>
        </pc:sldMkLst>
      </pc:sldChg>
      <pc:sldChg chg="del">
        <pc:chgData name="Filip Geens" userId="3b890859-318a-456c-ae31-28a208e05ecf" providerId="ADAL" clId="{3E854506-BC5D-4B52-92A4-3CA8D6C04200}" dt="2024-11-13T17:37:31.449" v="247" actId="47"/>
        <pc:sldMkLst>
          <pc:docMk/>
          <pc:sldMk cId="3239255925" sldId="435"/>
        </pc:sldMkLst>
      </pc:sldChg>
      <pc:sldChg chg="addSp delSp modSp mod modAnim">
        <pc:chgData name="Filip Geens" userId="3b890859-318a-456c-ae31-28a208e05ecf" providerId="ADAL" clId="{3E854506-BC5D-4B52-92A4-3CA8D6C04200}" dt="2024-11-04T07:29:11.625" v="113" actId="20577"/>
        <pc:sldMkLst>
          <pc:docMk/>
          <pc:sldMk cId="3612602833" sldId="438"/>
        </pc:sldMkLst>
        <pc:spChg chg="mod">
          <ac:chgData name="Filip Geens" userId="3b890859-318a-456c-ae31-28a208e05ecf" providerId="ADAL" clId="{3E854506-BC5D-4B52-92A4-3CA8D6C04200}" dt="2024-11-04T07:28:27.680" v="105"/>
          <ac:spMkLst>
            <pc:docMk/>
            <pc:sldMk cId="3612602833" sldId="438"/>
            <ac:spMk id="2" creationId="{C5670A04-1F4B-4E8C-82B2-B446AF1D161A}"/>
          </ac:spMkLst>
        </pc:spChg>
        <pc:spChg chg="add del mod">
          <ac:chgData name="Filip Geens" userId="3b890859-318a-456c-ae31-28a208e05ecf" providerId="ADAL" clId="{3E854506-BC5D-4B52-92A4-3CA8D6C04200}" dt="2024-11-04T07:29:11.625" v="113" actId="20577"/>
          <ac:spMkLst>
            <pc:docMk/>
            <pc:sldMk cId="3612602833" sldId="438"/>
            <ac:spMk id="3" creationId="{D4572BC4-CBD0-4E71-8A6D-BD2E3B6932DB}"/>
          </ac:spMkLst>
        </pc:spChg>
        <pc:spChg chg="add mod">
          <ac:chgData name="Filip Geens" userId="3b890859-318a-456c-ae31-28a208e05ecf" providerId="ADAL" clId="{3E854506-BC5D-4B52-92A4-3CA8D6C04200}" dt="2024-11-04T07:28:49.204" v="108"/>
          <ac:spMkLst>
            <pc:docMk/>
            <pc:sldMk cId="3612602833" sldId="438"/>
            <ac:spMk id="4" creationId="{479EEA82-F1CC-C6D9-68B5-1B0F3227DEB6}"/>
          </ac:spMkLst>
        </pc:spChg>
      </pc:sldChg>
      <pc:sldChg chg="modSp add mod modAnim">
        <pc:chgData name="Filip Geens" userId="3b890859-318a-456c-ae31-28a208e05ecf" providerId="ADAL" clId="{3E854506-BC5D-4B52-92A4-3CA8D6C04200}" dt="2024-11-04T07:25:40.194" v="76" actId="20577"/>
        <pc:sldMkLst>
          <pc:docMk/>
          <pc:sldMk cId="3321366759" sldId="441"/>
        </pc:sldMkLst>
        <pc:spChg chg="mod">
          <ac:chgData name="Filip Geens" userId="3b890859-318a-456c-ae31-28a208e05ecf" providerId="ADAL" clId="{3E854506-BC5D-4B52-92A4-3CA8D6C04200}" dt="2024-11-04T07:24:52.189" v="72" actId="14100"/>
          <ac:spMkLst>
            <pc:docMk/>
            <pc:sldMk cId="3321366759" sldId="441"/>
            <ac:spMk id="2" creationId="{21791B6F-D9DD-1671-CAB9-C6085B4678BF}"/>
          </ac:spMkLst>
        </pc:spChg>
        <pc:spChg chg="mod">
          <ac:chgData name="Filip Geens" userId="3b890859-318a-456c-ae31-28a208e05ecf" providerId="ADAL" clId="{3E854506-BC5D-4B52-92A4-3CA8D6C04200}" dt="2024-11-04T07:25:40.194" v="76" actId="20577"/>
          <ac:spMkLst>
            <pc:docMk/>
            <pc:sldMk cId="3321366759" sldId="441"/>
            <ac:spMk id="3" creationId="{AB087BF7-5C47-6B8D-BA90-A79B5AEC5CF6}"/>
          </ac:spMkLst>
        </pc:spChg>
      </pc:sldChg>
      <pc:sldChg chg="modSp add mod ord">
        <pc:chgData name="Filip Geens" userId="3b890859-318a-456c-ae31-28a208e05ecf" providerId="ADAL" clId="{3E854506-BC5D-4B52-92A4-3CA8D6C04200}" dt="2024-11-13T17:32:01.909" v="145" actId="20577"/>
        <pc:sldMkLst>
          <pc:docMk/>
          <pc:sldMk cId="4118124285" sldId="442"/>
        </pc:sldMkLst>
        <pc:spChg chg="mod">
          <ac:chgData name="Filip Geens" userId="3b890859-318a-456c-ae31-28a208e05ecf" providerId="ADAL" clId="{3E854506-BC5D-4B52-92A4-3CA8D6C04200}" dt="2024-11-13T17:32:01.909" v="145" actId="20577"/>
          <ac:spMkLst>
            <pc:docMk/>
            <pc:sldMk cId="4118124285" sldId="442"/>
            <ac:spMk id="11" creationId="{A5CAD269-2853-9AFF-EA63-0594AE1583EF}"/>
          </ac:spMkLst>
        </pc:spChg>
      </pc:sldChg>
      <pc:sldChg chg="modSp add mod modAnim">
        <pc:chgData name="Filip Geens" userId="3b890859-318a-456c-ae31-28a208e05ecf" providerId="ADAL" clId="{3E854506-BC5D-4B52-92A4-3CA8D6C04200}" dt="2024-11-13T17:36:44.420" v="246" actId="20577"/>
        <pc:sldMkLst>
          <pc:docMk/>
          <pc:sldMk cId="1435162336" sldId="443"/>
        </pc:sldMkLst>
        <pc:spChg chg="mod">
          <ac:chgData name="Filip Geens" userId="3b890859-318a-456c-ae31-28a208e05ecf" providerId="ADAL" clId="{3E854506-BC5D-4B52-92A4-3CA8D6C04200}" dt="2024-11-13T17:35:01.063" v="215" actId="6549"/>
          <ac:spMkLst>
            <pc:docMk/>
            <pc:sldMk cId="1435162336" sldId="443"/>
            <ac:spMk id="2" creationId="{D497C6A5-994B-EE19-D588-34019097F637}"/>
          </ac:spMkLst>
        </pc:spChg>
        <pc:spChg chg="mod">
          <ac:chgData name="Filip Geens" userId="3b890859-318a-456c-ae31-28a208e05ecf" providerId="ADAL" clId="{3E854506-BC5D-4B52-92A4-3CA8D6C04200}" dt="2024-11-13T17:36:44.420" v="246" actId="20577"/>
          <ac:spMkLst>
            <pc:docMk/>
            <pc:sldMk cId="1435162336" sldId="443"/>
            <ac:spMk id="3" creationId="{659643A0-99DF-2EA3-4B9D-C6CE163797AA}"/>
          </ac:spMkLst>
        </pc:spChg>
      </pc:sldChg>
      <pc:sldChg chg="modSp add mod modAnim">
        <pc:chgData name="Filip Geens" userId="3b890859-318a-456c-ae31-28a208e05ecf" providerId="ADAL" clId="{3E854506-BC5D-4B52-92A4-3CA8D6C04200}" dt="2024-11-13T17:40:58.805" v="330" actId="20577"/>
        <pc:sldMkLst>
          <pc:docMk/>
          <pc:sldMk cId="2651483669" sldId="444"/>
        </pc:sldMkLst>
        <pc:spChg chg="mod">
          <ac:chgData name="Filip Geens" userId="3b890859-318a-456c-ae31-28a208e05ecf" providerId="ADAL" clId="{3E854506-BC5D-4B52-92A4-3CA8D6C04200}" dt="2024-11-13T17:38:00.140" v="277" actId="20577"/>
          <ac:spMkLst>
            <pc:docMk/>
            <pc:sldMk cId="2651483669" sldId="444"/>
            <ac:spMk id="2" creationId="{D5720BFC-AE87-ED5D-A5BB-CC109501C08B}"/>
          </ac:spMkLst>
        </pc:spChg>
        <pc:spChg chg="mod">
          <ac:chgData name="Filip Geens" userId="3b890859-318a-456c-ae31-28a208e05ecf" providerId="ADAL" clId="{3E854506-BC5D-4B52-92A4-3CA8D6C04200}" dt="2024-11-13T17:40:58.805" v="330" actId="20577"/>
          <ac:spMkLst>
            <pc:docMk/>
            <pc:sldMk cId="2651483669" sldId="444"/>
            <ac:spMk id="3" creationId="{01E85B2B-C989-6574-102C-5D6C3AE94B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11/13/2024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11/13/2024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10;&#10;Description automatically generated">
            <a:extLst>
              <a:ext uri="{FF2B5EF4-FFF2-40B4-BE49-F238E27FC236}">
                <a16:creationId xmlns:a16="http://schemas.microsoft.com/office/drawing/2014/main" id="{D1169F05-AE73-425E-91DC-6307D63E3E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973" b="23715"/>
          <a:stretch/>
        </p:blipFill>
        <p:spPr>
          <a:xfrm>
            <a:off x="20" y="1"/>
            <a:ext cx="12191980" cy="6857999"/>
          </a:xfrm>
          <a:prstGeom prst="rect">
            <a:avLst/>
          </a:prstGeom>
        </p:spPr>
      </p:pic>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524000" y="1122362"/>
            <a:ext cx="9144000" cy="2900518"/>
          </a:xfrm>
        </p:spPr>
        <p:txBody>
          <a:bodyPr>
            <a:normAutofit/>
          </a:bodyPr>
          <a:lstStyle/>
          <a:p>
            <a:br>
              <a:rPr lang="nl-BE" dirty="0">
                <a:solidFill>
                  <a:srgbClr val="FFFFFF"/>
                </a:solidFill>
              </a:rPr>
            </a:br>
            <a:r>
              <a:rPr lang="nl-BE" dirty="0">
                <a:solidFill>
                  <a:srgbClr val="FFFFFF"/>
                </a:solidFill>
              </a:rPr>
              <a:t>Programmeren in C# </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524000" y="4159404"/>
            <a:ext cx="9144000" cy="1098395"/>
          </a:xfrm>
        </p:spPr>
        <p:txBody>
          <a:bodyPr>
            <a:normAutofit/>
          </a:bodyPr>
          <a:lstStyle/>
          <a:p>
            <a:r>
              <a:rPr lang="nl-BE" dirty="0">
                <a:solidFill>
                  <a:srgbClr val="FFFFFF"/>
                </a:solidFill>
              </a:rPr>
              <a:t>IO: Werken met databases in .Net Core</a:t>
            </a:r>
          </a:p>
          <a:p>
            <a:r>
              <a:rPr lang="en-US" dirty="0">
                <a:solidFill>
                  <a:srgbClr val="FFFFFF"/>
                </a:solidFill>
              </a:rPr>
              <a:t>Entity Framework</a:t>
            </a:r>
            <a:endParaRPr lang="nl-BE" dirty="0">
              <a:solidFill>
                <a:srgbClr val="FFFFFF"/>
              </a:solidFill>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Installatie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Met de NuGet Package Console</a:t>
            </a:r>
          </a:p>
          <a:p>
            <a:pPr lvl="1"/>
            <a:r>
              <a:rPr lang="nl-BE" dirty="0"/>
              <a:t>We gebruiken het commando </a:t>
            </a:r>
            <a:r>
              <a:rPr lang="nl-BE" dirty="0" err="1"/>
              <a:t>Install</a:t>
            </a:r>
            <a:r>
              <a:rPr lang="nl-BE" dirty="0"/>
              <a:t>-Package + naam van het pakket</a:t>
            </a:r>
          </a:p>
          <a:p>
            <a:pPr lvl="2"/>
            <a:r>
              <a:rPr lang="nl-BE" dirty="0" err="1"/>
              <a:t>Bijv</a:t>
            </a:r>
            <a:r>
              <a:rPr lang="nl-BE" dirty="0"/>
              <a:t>: </a:t>
            </a:r>
            <a:r>
              <a:rPr lang="nl-BE" dirty="0" err="1"/>
              <a:t>install</a:t>
            </a:r>
            <a:r>
              <a:rPr lang="nl-BE" dirty="0"/>
              <a:t>-package </a:t>
            </a:r>
            <a:r>
              <a:rPr lang="nl-BE" dirty="0" err="1"/>
              <a:t>Microsoft.EntitiyFrameworkCore.SqlServer</a:t>
            </a:r>
            <a:endParaRPr lang="nl-BE" dirty="0"/>
          </a:p>
          <a:p>
            <a:r>
              <a:rPr lang="nl-BE" dirty="0"/>
              <a:t>We kunnen de visuele NuGet Package Manager gebruiken</a:t>
            </a:r>
          </a:p>
        </p:txBody>
      </p:sp>
      <p:pic>
        <p:nvPicPr>
          <p:cNvPr id="6" name="Picture 5">
            <a:extLst>
              <a:ext uri="{FF2B5EF4-FFF2-40B4-BE49-F238E27FC236}">
                <a16:creationId xmlns:a16="http://schemas.microsoft.com/office/drawing/2014/main" id="{6175D88F-7AA5-40DE-B6AE-8EB674FB4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328" y="3014404"/>
            <a:ext cx="2153481" cy="3436525"/>
          </a:xfrm>
          <a:prstGeom prst="rect">
            <a:avLst/>
          </a:prstGeom>
        </p:spPr>
      </p:pic>
      <p:sp>
        <p:nvSpPr>
          <p:cNvPr id="7" name="Rectangle 6">
            <a:extLst>
              <a:ext uri="{FF2B5EF4-FFF2-40B4-BE49-F238E27FC236}">
                <a16:creationId xmlns:a16="http://schemas.microsoft.com/office/drawing/2014/main" id="{DEE9DA07-71E2-481E-98D3-EFFA225B4748}"/>
              </a:ext>
            </a:extLst>
          </p:cNvPr>
          <p:cNvSpPr/>
          <p:nvPr/>
        </p:nvSpPr>
        <p:spPr>
          <a:xfrm>
            <a:off x="9229458" y="3973794"/>
            <a:ext cx="1700613" cy="170916"/>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AB296590-B384-45E3-AC13-03F14ACE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183" y="3014404"/>
            <a:ext cx="6622991" cy="3636691"/>
          </a:xfrm>
          <a:prstGeom prst="rect">
            <a:avLst/>
          </a:prstGeom>
        </p:spPr>
      </p:pic>
      <p:pic>
        <p:nvPicPr>
          <p:cNvPr id="8" name="Picture 7">
            <a:extLst>
              <a:ext uri="{FF2B5EF4-FFF2-40B4-BE49-F238E27FC236}">
                <a16:creationId xmlns:a16="http://schemas.microsoft.com/office/drawing/2014/main" id="{41C78FD3-C773-4A86-86E7-4BC6C4ACA5C0}"/>
              </a:ext>
            </a:extLst>
          </p:cNvPr>
          <p:cNvPicPr>
            <a:picLocks noChangeAspect="1"/>
          </p:cNvPicPr>
          <p:nvPr/>
        </p:nvPicPr>
        <p:blipFill>
          <a:blip r:embed="rId4"/>
          <a:stretch>
            <a:fillRect/>
          </a:stretch>
        </p:blipFill>
        <p:spPr>
          <a:xfrm>
            <a:off x="7822047" y="3699605"/>
            <a:ext cx="3920554" cy="324632"/>
          </a:xfrm>
          <a:prstGeom prst="rect">
            <a:avLst/>
          </a:prstGeom>
        </p:spPr>
      </p:pic>
    </p:spTree>
    <p:extLst>
      <p:ext uri="{BB962C8B-B14F-4D97-AF65-F5344CB8AC3E}">
        <p14:creationId xmlns:p14="http://schemas.microsoft.com/office/powerpoint/2010/main" val="69494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right)">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1" presetClass="exit" presetSubtype="0" fill="hold" nodeType="withEffect">
                                  <p:stCondLst>
                                    <p:cond delay="0"/>
                                  </p:stCondLst>
                                  <p:childTnLst>
                                    <p:set>
                                      <p:cBhvr>
                                        <p:cTn id="45"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Gebruik van EF .1</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50607" y="1275126"/>
            <a:ext cx="11307096" cy="5092117"/>
          </a:xfrm>
        </p:spPr>
        <p:txBody>
          <a:bodyPr>
            <a:normAutofit/>
          </a:bodyPr>
          <a:lstStyle/>
          <a:p>
            <a:r>
              <a:rPr lang="nl-BE" dirty="0"/>
              <a:t>Afhankelijk van de noden, situatie of voorkeur kunnen we de keuze maken tussen de 2 ontwerpstrategieën die EF ons aanbiedt:</a:t>
            </a:r>
          </a:p>
          <a:p>
            <a:pPr lvl="1"/>
            <a:r>
              <a:rPr lang="nl-BE" dirty="0"/>
              <a:t>Vertrekken van een bestaande database en via </a:t>
            </a:r>
            <a:r>
              <a:rPr lang="nl-BE" b="1" u="sng" dirty="0"/>
              <a:t>reverse engineering </a:t>
            </a:r>
            <a:r>
              <a:rPr lang="nl-BE" dirty="0"/>
              <a:t>code genereren die de database opbouw weerspiegelt in code.</a:t>
            </a:r>
          </a:p>
          <a:p>
            <a:pPr lvl="2"/>
            <a:r>
              <a:rPr lang="nl-BE" dirty="0"/>
              <a:t>Dikwijls moeten we vertrekken van een reeds bestaande database die meestal ook al gevuld is met reeds gebruikte data. </a:t>
            </a:r>
          </a:p>
          <a:p>
            <a:pPr lvl="2"/>
            <a:r>
              <a:rPr lang="nl-BE" dirty="0"/>
              <a:t>In grote firma’s zijn dikwijls database specialisten aanwezig die de data schema’s ontwerpen, optimaliseren en onderhouden.</a:t>
            </a:r>
          </a:p>
          <a:p>
            <a:pPr lvl="1"/>
            <a:r>
              <a:rPr lang="nl-BE" dirty="0"/>
              <a:t>We ontwikkelen eerst ons datamodel in code naar de noden van onze applicatie en laten EF de database tabellen en schema’s genereren in de database naar keuze. Dit noemen we </a:t>
            </a:r>
            <a:r>
              <a:rPr lang="nl-BE" b="1" u="sng" dirty="0"/>
              <a:t>forward engineering.</a:t>
            </a:r>
          </a:p>
          <a:p>
            <a:pPr lvl="2"/>
            <a:r>
              <a:rPr lang="nl-BE" dirty="0"/>
              <a:t>Als we beginnen met een blanco applicatie en database.</a:t>
            </a:r>
          </a:p>
          <a:p>
            <a:pPr lvl="2"/>
            <a:r>
              <a:rPr lang="nl-BE" dirty="0"/>
              <a:t>Indien de bedrijfsvisie dit toelaat.</a:t>
            </a:r>
          </a:p>
        </p:txBody>
      </p:sp>
    </p:spTree>
    <p:extLst>
      <p:ext uri="{BB962C8B-B14F-4D97-AF65-F5344CB8AC3E}">
        <p14:creationId xmlns:p14="http://schemas.microsoft.com/office/powerpoint/2010/main" val="10974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Datamodel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9923" y="1275126"/>
            <a:ext cx="11478115" cy="5092117"/>
          </a:xfrm>
        </p:spPr>
        <p:txBody>
          <a:bodyPr>
            <a:normAutofit/>
          </a:bodyPr>
          <a:lstStyle/>
          <a:p>
            <a:r>
              <a:rPr lang="nl-BE" dirty="0"/>
              <a:t>Onafhankelijk van de gekozen strategie maakt EF steeds gebruik van volgend model</a:t>
            </a:r>
          </a:p>
          <a:p>
            <a:pPr lvl="1"/>
            <a:r>
              <a:rPr lang="nl-BE" b="1" dirty="0"/>
              <a:t>Dataklassen </a:t>
            </a:r>
          </a:p>
          <a:p>
            <a:pPr lvl="2"/>
            <a:r>
              <a:rPr lang="nl-BE" dirty="0"/>
              <a:t>Klassen worden gebruikt die de object georiënteerde representatie zijn van de database tabellen.</a:t>
            </a:r>
          </a:p>
          <a:p>
            <a:pPr lvl="2"/>
            <a:r>
              <a:rPr lang="nl-BE" dirty="0"/>
              <a:t>In de klassen hebben we properties en velden die de kolommen in de database tabellen voorstellen.</a:t>
            </a:r>
          </a:p>
          <a:p>
            <a:pPr lvl="1"/>
            <a:r>
              <a:rPr lang="nl-BE" dirty="0"/>
              <a:t>Database </a:t>
            </a:r>
            <a:r>
              <a:rPr lang="nl-BE" b="1" dirty="0"/>
              <a:t>context</a:t>
            </a:r>
            <a:r>
              <a:rPr lang="nl-BE" dirty="0"/>
              <a:t> class</a:t>
            </a:r>
          </a:p>
          <a:p>
            <a:pPr lvl="2"/>
            <a:r>
              <a:rPr lang="nl-BE" dirty="0"/>
              <a:t>Hierin worden de klassen gekoppeld aan de tabellen van de database.</a:t>
            </a:r>
          </a:p>
          <a:p>
            <a:pPr lvl="2"/>
            <a:r>
              <a:rPr lang="nl-BE" dirty="0"/>
              <a:t>Er zijn events voorzien die ons verwittigen als een model wordt aangemaakt en laat ons toe om het databaseschema te configureren.</a:t>
            </a:r>
          </a:p>
        </p:txBody>
      </p:sp>
    </p:spTree>
    <p:extLst>
      <p:ext uri="{BB962C8B-B14F-4D97-AF65-F5344CB8AC3E}">
        <p14:creationId xmlns:p14="http://schemas.microsoft.com/office/powerpoint/2010/main" val="86690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9F2B7D-E8C2-4459-BE60-5D2B770C4DEF}"/>
              </a:ext>
            </a:extLst>
          </p:cNvPr>
          <p:cNvPicPr>
            <a:picLocks noChangeAspect="1"/>
          </p:cNvPicPr>
          <p:nvPr/>
        </p:nvPicPr>
        <p:blipFill rotWithShape="1">
          <a:blip r:embed="rId2"/>
          <a:srcRect t="7619" r="22149" b="1473"/>
          <a:stretch/>
        </p:blipFill>
        <p:spPr>
          <a:xfrm>
            <a:off x="3523488" y="10"/>
            <a:ext cx="8668512" cy="6857990"/>
          </a:xfrm>
          <a:prstGeom prst="rect">
            <a:avLst/>
          </a:prstGeom>
        </p:spPr>
      </p:pic>
      <p:sp>
        <p:nvSpPr>
          <p:cNvPr id="42"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My Code First !</a:t>
            </a:r>
          </a:p>
        </p:txBody>
      </p:sp>
      <p:sp>
        <p:nvSpPr>
          <p:cNvPr id="43"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35549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03123" y="407071"/>
            <a:ext cx="11346425" cy="794204"/>
          </a:xfrm>
        </p:spPr>
        <p:txBody>
          <a:bodyPr/>
          <a:lstStyle/>
          <a:p>
            <a:r>
              <a:rPr lang="nl-BE" dirty="0"/>
              <a:t>Een eenvoudig recept voor forward engineering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199" y="1275126"/>
            <a:ext cx="11127659" cy="5302655"/>
          </a:xfrm>
        </p:spPr>
        <p:txBody>
          <a:bodyPr>
            <a:normAutofit/>
          </a:bodyPr>
          <a:lstStyle/>
          <a:p>
            <a:r>
              <a:rPr lang="nl-BE" dirty="0"/>
              <a:t>We beginnen met het ontwerp van onze data classes. We volgen dezelfde werkwijze zoals we anders ook onze data klassen ontwerpen. Deze klassen worden ook wel </a:t>
            </a:r>
            <a:r>
              <a:rPr lang="nl-BE" dirty="0" err="1"/>
              <a:t>POCO’s</a:t>
            </a:r>
            <a:r>
              <a:rPr lang="nl-BE" dirty="0"/>
              <a:t> (</a:t>
            </a:r>
            <a:r>
              <a:rPr lang="nl-BE" b="1" dirty="0" err="1"/>
              <a:t>P</a:t>
            </a:r>
            <a:r>
              <a:rPr lang="nl-BE" dirty="0" err="1"/>
              <a:t>lain</a:t>
            </a:r>
            <a:r>
              <a:rPr lang="nl-BE" dirty="0"/>
              <a:t> </a:t>
            </a:r>
            <a:r>
              <a:rPr lang="nl-BE" b="1" dirty="0"/>
              <a:t>O</a:t>
            </a:r>
            <a:r>
              <a:rPr lang="nl-BE" dirty="0"/>
              <a:t>ld </a:t>
            </a:r>
            <a:r>
              <a:rPr lang="nl-BE" b="1" dirty="0" err="1"/>
              <a:t>C</a:t>
            </a:r>
            <a:r>
              <a:rPr lang="nl-BE" dirty="0" err="1"/>
              <a:t>lr</a:t>
            </a:r>
            <a:r>
              <a:rPr lang="nl-BE" dirty="0"/>
              <a:t> </a:t>
            </a:r>
            <a:r>
              <a:rPr lang="nl-BE" b="1" dirty="0" err="1"/>
              <a:t>O</a:t>
            </a:r>
            <a:r>
              <a:rPr lang="nl-BE" dirty="0" err="1"/>
              <a:t>bjects</a:t>
            </a:r>
            <a:r>
              <a:rPr lang="nl-BE" dirty="0"/>
              <a:t>) genoemd.</a:t>
            </a:r>
          </a:p>
          <a:p>
            <a:r>
              <a:rPr lang="nl-BE" dirty="0"/>
              <a:t>Enkele spelregels die we in acht moeten nemen:</a:t>
            </a:r>
          </a:p>
          <a:p>
            <a:pPr lvl="1"/>
            <a:r>
              <a:rPr lang="nl-BE" dirty="0"/>
              <a:t>We moeten er op letten dat bij deze klassen er een </a:t>
            </a:r>
            <a:r>
              <a:rPr lang="nl-BE" b="1" dirty="0"/>
              <a:t>parameterloze </a:t>
            </a:r>
            <a:r>
              <a:rPr lang="en-US" b="1" dirty="0"/>
              <a:t>constructor</a:t>
            </a:r>
            <a:r>
              <a:rPr lang="nl-BE" dirty="0"/>
              <a:t> moet voorzien worden. </a:t>
            </a:r>
          </a:p>
          <a:p>
            <a:pPr lvl="1"/>
            <a:r>
              <a:rPr lang="nl-BE" b="1" dirty="0"/>
              <a:t>Publieke properties </a:t>
            </a:r>
            <a:r>
              <a:rPr lang="nl-BE" dirty="0"/>
              <a:t>moeten voorzien worden voor de data die we in de database moeten stockeren. Dit mogen ook automatische properties zijn met {get; set; }. Fields worden standaard niet opgenomen in de database tabellen.</a:t>
            </a:r>
          </a:p>
          <a:p>
            <a:pPr lvl="1"/>
            <a:r>
              <a:rPr lang="nl-BE" dirty="0"/>
              <a:t>Framework </a:t>
            </a:r>
            <a:r>
              <a:rPr lang="nl-BE" b="1" dirty="0"/>
              <a:t>types</a:t>
            </a:r>
            <a:r>
              <a:rPr lang="nl-BE" dirty="0"/>
              <a:t> die </a:t>
            </a:r>
            <a:r>
              <a:rPr lang="nl-BE" b="1" dirty="0"/>
              <a:t>toegelaten</a:t>
            </a:r>
            <a:r>
              <a:rPr lang="nl-BE" dirty="0"/>
              <a:t> zijn om gestockeerd te worden in de database zijn: </a:t>
            </a:r>
            <a:r>
              <a:rPr lang="nl-BE" b="1" dirty="0"/>
              <a:t>string, </a:t>
            </a:r>
            <a:r>
              <a:rPr lang="nl-BE" b="1" dirty="0" err="1"/>
              <a:t>datetime</a:t>
            </a:r>
            <a:r>
              <a:rPr lang="nl-BE" b="1" dirty="0"/>
              <a:t>, </a:t>
            </a:r>
            <a:r>
              <a:rPr lang="nl-BE" b="1" dirty="0" err="1"/>
              <a:t>boolean</a:t>
            </a:r>
            <a:r>
              <a:rPr lang="nl-BE" b="1" dirty="0"/>
              <a:t>, byte, byte[], short, int, long, </a:t>
            </a:r>
            <a:r>
              <a:rPr lang="nl-BE" b="1" dirty="0" err="1"/>
              <a:t>float</a:t>
            </a:r>
            <a:r>
              <a:rPr lang="nl-BE" b="1" dirty="0"/>
              <a:t>, double, </a:t>
            </a:r>
            <a:r>
              <a:rPr lang="nl-BE" b="1" dirty="0" err="1"/>
              <a:t>decimal</a:t>
            </a:r>
            <a:r>
              <a:rPr lang="nl-BE" dirty="0"/>
              <a:t> en </a:t>
            </a:r>
            <a:r>
              <a:rPr lang="nl-BE" b="1" dirty="0" err="1"/>
              <a:t>Guid</a:t>
            </a:r>
            <a:r>
              <a:rPr lang="nl-BE" dirty="0"/>
              <a:t>.</a:t>
            </a:r>
          </a:p>
          <a:p>
            <a:pPr lvl="1"/>
            <a:r>
              <a:rPr lang="nl-BE" b="1" dirty="0" err="1"/>
              <a:t>Enums</a:t>
            </a:r>
            <a:r>
              <a:rPr lang="nl-BE" dirty="0"/>
              <a:t> zijn ook </a:t>
            </a:r>
            <a:r>
              <a:rPr lang="nl-BE" b="1" dirty="0"/>
              <a:t>toegelaten</a:t>
            </a:r>
            <a:r>
              <a:rPr lang="nl-BE" dirty="0"/>
              <a:t> maar die worden vertaald naar </a:t>
            </a:r>
            <a:r>
              <a:rPr lang="nl-BE" b="1" dirty="0"/>
              <a:t>een int in de database.</a:t>
            </a:r>
          </a:p>
          <a:p>
            <a:endParaRPr lang="nl-BE" dirty="0"/>
          </a:p>
        </p:txBody>
      </p:sp>
    </p:spTree>
    <p:extLst>
      <p:ext uri="{BB962C8B-B14F-4D97-AF65-F5344CB8AC3E}">
        <p14:creationId xmlns:p14="http://schemas.microsoft.com/office/powerpoint/2010/main" val="94890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16514"/>
            <a:ext cx="10515600" cy="601333"/>
          </a:xfrm>
        </p:spPr>
        <p:txBody>
          <a:bodyPr>
            <a:normAutofit fontScale="90000"/>
          </a:bodyPr>
          <a:lstStyle/>
          <a:p>
            <a:r>
              <a:rPr lang="nl-BE" dirty="0" err="1"/>
              <a:t>Primary</a:t>
            </a:r>
            <a:r>
              <a:rPr lang="nl-BE" dirty="0"/>
              <a:t> </a:t>
            </a:r>
            <a:r>
              <a:rPr lang="nl-BE" dirty="0" err="1"/>
              <a:t>keys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794759"/>
            <a:ext cx="10515600" cy="5827085"/>
          </a:xfrm>
        </p:spPr>
        <p:txBody>
          <a:bodyPr>
            <a:normAutofit/>
          </a:bodyPr>
          <a:lstStyle/>
          <a:p>
            <a:r>
              <a:rPr lang="nl-BE" dirty="0"/>
              <a:t>Entity Framework gaat een </a:t>
            </a:r>
            <a:r>
              <a:rPr lang="nl-BE" dirty="0" err="1"/>
              <a:t>primary</a:t>
            </a:r>
            <a:r>
              <a:rPr lang="nl-BE" dirty="0"/>
              <a:t> </a:t>
            </a:r>
            <a:r>
              <a:rPr lang="nl-BE" dirty="0" err="1"/>
              <a:t>key</a:t>
            </a:r>
            <a:r>
              <a:rPr lang="nl-BE" dirty="0"/>
              <a:t> genereren als er in de klasse een van volgende properties wordt voorzien:</a:t>
            </a:r>
          </a:p>
          <a:p>
            <a:pPr lvl="1"/>
            <a:r>
              <a:rPr lang="nl-BE" dirty="0"/>
              <a:t>Met de naam </a:t>
            </a:r>
            <a:r>
              <a:rPr lang="nl-BE" b="1" dirty="0"/>
              <a:t>ID</a:t>
            </a:r>
            <a:r>
              <a:rPr lang="nl-BE" dirty="0"/>
              <a:t> of </a:t>
            </a:r>
            <a:r>
              <a:rPr lang="nl-BE" b="1" dirty="0"/>
              <a:t>Id</a:t>
            </a:r>
          </a:p>
          <a:p>
            <a:pPr lvl="1"/>
            <a:r>
              <a:rPr lang="nl-BE" dirty="0"/>
              <a:t>Met de naam van het </a:t>
            </a:r>
            <a:r>
              <a:rPr lang="nl-BE" b="1" dirty="0"/>
              <a:t>type</a:t>
            </a:r>
            <a:r>
              <a:rPr lang="nl-BE" dirty="0"/>
              <a:t> </a:t>
            </a:r>
            <a:r>
              <a:rPr lang="nl-BE" b="1" dirty="0"/>
              <a:t>+ ID </a:t>
            </a:r>
            <a:r>
              <a:rPr lang="nl-BE" dirty="0"/>
              <a:t>: &lt;</a:t>
            </a:r>
            <a:r>
              <a:rPr lang="nl-BE" dirty="0" err="1"/>
              <a:t>TypeName</a:t>
            </a:r>
            <a:r>
              <a:rPr lang="nl-BE" dirty="0"/>
              <a:t>&gt;ID</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PersonID</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nl-BE" dirty="0"/>
          </a:p>
          <a:p>
            <a:r>
              <a:rPr lang="nl-BE" dirty="0"/>
              <a:t>Indien we een ander veld willen aanduiden als </a:t>
            </a:r>
            <a:r>
              <a:rPr lang="nl-BE" b="1" dirty="0" err="1"/>
              <a:t>primary</a:t>
            </a:r>
            <a:r>
              <a:rPr lang="nl-BE" b="1" dirty="0"/>
              <a:t> </a:t>
            </a:r>
            <a:r>
              <a:rPr lang="nl-BE" b="1" dirty="0" err="1"/>
              <a:t>key</a:t>
            </a:r>
            <a:r>
              <a:rPr lang="nl-BE" b="1" dirty="0"/>
              <a:t> </a:t>
            </a:r>
            <a:r>
              <a:rPr lang="nl-BE" dirty="0"/>
              <a:t>kunnen we dit op 2 manieren doen:</a:t>
            </a:r>
          </a:p>
          <a:p>
            <a:pPr lvl="1"/>
            <a:r>
              <a:rPr lang="nl-BE" dirty="0"/>
              <a:t>Dit veld decoreren met het </a:t>
            </a:r>
            <a:r>
              <a:rPr lang="nl-BE" b="1" dirty="0"/>
              <a:t>[</a:t>
            </a:r>
            <a:r>
              <a:rPr lang="nl-BE" b="1" dirty="0" err="1">
                <a:solidFill>
                  <a:srgbClr val="319089"/>
                </a:solidFill>
              </a:rPr>
              <a:t>Key</a:t>
            </a:r>
            <a:r>
              <a:rPr lang="nl-BE" b="1" dirty="0"/>
              <a:t>] </a:t>
            </a:r>
            <a:r>
              <a:rPr lang="nl-BE" b="1" dirty="0" err="1"/>
              <a:t>attribute</a:t>
            </a:r>
            <a:endParaRPr lang="nl-BE" b="1" dirty="0"/>
          </a:p>
          <a:p>
            <a:pPr lvl="1"/>
            <a:r>
              <a:rPr lang="nl-BE" dirty="0"/>
              <a:t>In </a:t>
            </a:r>
            <a:r>
              <a:rPr lang="nl-BE" b="1" dirty="0" err="1"/>
              <a:t>Fluent</a:t>
            </a:r>
            <a:r>
              <a:rPr lang="nl-BE" b="1" dirty="0"/>
              <a:t> API </a:t>
            </a:r>
            <a:r>
              <a:rPr lang="nl-BE" dirty="0"/>
              <a:t>kunnen we in de modelbuilder de </a:t>
            </a:r>
            <a:r>
              <a:rPr lang="nl-BE" b="1" dirty="0" err="1"/>
              <a:t>HasKey</a:t>
            </a:r>
            <a:r>
              <a:rPr lang="nl-BE" b="1" dirty="0"/>
              <a:t>() </a:t>
            </a:r>
            <a:r>
              <a:rPr lang="nl-BE" dirty="0"/>
              <a:t>toekennen aan het veld dat we als </a:t>
            </a:r>
            <a:r>
              <a:rPr lang="nl-BE" dirty="0" err="1"/>
              <a:t>primary</a:t>
            </a:r>
            <a:r>
              <a:rPr lang="nl-BE" dirty="0"/>
              <a:t> </a:t>
            </a:r>
            <a:r>
              <a:rPr lang="nl-BE" dirty="0" err="1"/>
              <a:t>key</a:t>
            </a:r>
            <a:r>
              <a:rPr lang="nl-BE" dirty="0"/>
              <a:t> willen gebruiken. (Meer uitleg over </a:t>
            </a:r>
            <a:r>
              <a:rPr lang="nl-BE" dirty="0" err="1"/>
              <a:t>Fluent</a:t>
            </a:r>
            <a:r>
              <a:rPr lang="nl-BE" dirty="0"/>
              <a:t> API volgt later) </a:t>
            </a:r>
          </a:p>
          <a:p>
            <a:r>
              <a:rPr lang="nl-BE" dirty="0"/>
              <a:t>Indien we een </a:t>
            </a:r>
            <a:r>
              <a:rPr lang="nl-BE" dirty="0" err="1"/>
              <a:t>key</a:t>
            </a:r>
            <a:r>
              <a:rPr lang="nl-BE" dirty="0"/>
              <a:t> gebruiken van het type </a:t>
            </a:r>
            <a:r>
              <a:rPr lang="nl-BE" b="1" dirty="0"/>
              <a:t>short, int of long </a:t>
            </a:r>
            <a:r>
              <a:rPr lang="nl-BE" dirty="0"/>
              <a:t>wordt een ‘</a:t>
            </a:r>
            <a:r>
              <a:rPr lang="nl-BE" b="1" dirty="0"/>
              <a:t>default </a:t>
            </a:r>
            <a:r>
              <a:rPr lang="nl-BE" b="1" dirty="0" err="1"/>
              <a:t>identity</a:t>
            </a:r>
            <a:r>
              <a:rPr lang="nl-BE" b="1" dirty="0"/>
              <a:t> column</a:t>
            </a:r>
            <a:r>
              <a:rPr lang="nl-BE" dirty="0"/>
              <a:t>’ aangemaakt in SQL Server. Dit veld wordt </a:t>
            </a:r>
            <a:r>
              <a:rPr lang="nl-BE" b="1" dirty="0"/>
              <a:t>automatisch verhoogd </a:t>
            </a:r>
            <a:r>
              <a:rPr lang="nl-BE" dirty="0"/>
              <a:t>als een </a:t>
            </a:r>
            <a:r>
              <a:rPr lang="nl-BE" b="1" dirty="0"/>
              <a:t>nieuw record </a:t>
            </a:r>
            <a:r>
              <a:rPr lang="nl-BE" dirty="0"/>
              <a:t>wordt aangemaakt.</a:t>
            </a:r>
          </a:p>
          <a:p>
            <a:pPr lvl="2"/>
            <a:endParaRPr lang="nl-BE" dirty="0"/>
          </a:p>
        </p:txBody>
      </p:sp>
    </p:spTree>
    <p:extLst>
      <p:ext uri="{BB962C8B-B14F-4D97-AF65-F5344CB8AC3E}">
        <p14:creationId xmlns:p14="http://schemas.microsoft.com/office/powerpoint/2010/main" val="316280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84881"/>
            <a:ext cx="10515600" cy="652608"/>
          </a:xfrm>
        </p:spPr>
        <p:txBody>
          <a:bodyPr>
            <a:normAutofit fontScale="90000"/>
          </a:bodyPr>
          <a:lstStyle/>
          <a:p>
            <a:r>
              <a:rPr lang="nl-BE" dirty="0"/>
              <a:t>Database velden aanpassen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81114" y="837489"/>
            <a:ext cx="11374452" cy="5768409"/>
          </a:xfrm>
        </p:spPr>
        <p:txBody>
          <a:bodyPr>
            <a:normAutofit/>
          </a:bodyPr>
          <a:lstStyle/>
          <a:p>
            <a:r>
              <a:rPr lang="nl-BE" dirty="0"/>
              <a:t>In een database maken we onderscheid tussen </a:t>
            </a:r>
            <a:r>
              <a:rPr lang="nl-BE" b="1" dirty="0"/>
              <a:t>verplichte</a:t>
            </a:r>
            <a:r>
              <a:rPr lang="nl-BE" dirty="0"/>
              <a:t> en </a:t>
            </a:r>
            <a:r>
              <a:rPr lang="nl-BE" b="1" dirty="0"/>
              <a:t>niet verplichte velden</a:t>
            </a:r>
            <a:r>
              <a:rPr lang="nl-BE" dirty="0"/>
              <a:t> (kunnen </a:t>
            </a:r>
            <a:r>
              <a:rPr lang="nl-BE" b="1" dirty="0" err="1"/>
              <a:t>DBNull</a:t>
            </a:r>
            <a:r>
              <a:rPr lang="nl-BE" dirty="0"/>
              <a:t>) bevatten. </a:t>
            </a:r>
          </a:p>
          <a:p>
            <a:pPr lvl="1"/>
            <a:r>
              <a:rPr lang="nl-BE" dirty="0"/>
              <a:t>In Entity Framework betekent dit dat </a:t>
            </a:r>
            <a:r>
              <a:rPr lang="nl-BE" b="1" dirty="0"/>
              <a:t>elk veld dat een </a:t>
            </a:r>
            <a:r>
              <a:rPr lang="nl-BE" b="1" dirty="0" err="1"/>
              <a:t>null</a:t>
            </a:r>
            <a:r>
              <a:rPr lang="nl-BE" b="1" dirty="0"/>
              <a:t> waarde kan bevatten </a:t>
            </a:r>
            <a:r>
              <a:rPr lang="nl-BE" dirty="0"/>
              <a:t>(types, strings en </a:t>
            </a:r>
            <a:r>
              <a:rPr lang="nl-BE" dirty="0" err="1"/>
              <a:t>nullable</a:t>
            </a:r>
            <a:r>
              <a:rPr lang="nl-BE" dirty="0"/>
              <a:t> value types) standaard </a:t>
            </a:r>
            <a:r>
              <a:rPr lang="nl-BE" b="1" dirty="0"/>
              <a:t>worden beschouwd als niet verplichte</a:t>
            </a:r>
            <a:r>
              <a:rPr lang="nl-BE" dirty="0"/>
              <a:t> velden in de database.</a:t>
            </a:r>
          </a:p>
          <a:p>
            <a:pPr lvl="1"/>
            <a:r>
              <a:rPr lang="nl-BE" dirty="0"/>
              <a:t>Indien we ervoor willen zorgen dat </a:t>
            </a:r>
            <a:r>
              <a:rPr lang="nl-BE" b="1" dirty="0" err="1"/>
              <a:t>nullable</a:t>
            </a:r>
            <a:r>
              <a:rPr lang="nl-BE" b="1" dirty="0"/>
              <a:t> properties </a:t>
            </a:r>
            <a:r>
              <a:rPr lang="nl-BE" dirty="0"/>
              <a:t>worden vertaald naar </a:t>
            </a:r>
            <a:r>
              <a:rPr lang="nl-BE" b="1" dirty="0" err="1"/>
              <a:t>required</a:t>
            </a:r>
            <a:r>
              <a:rPr lang="nl-BE" b="1" dirty="0"/>
              <a:t> fields </a:t>
            </a:r>
            <a:r>
              <a:rPr lang="nl-BE" dirty="0"/>
              <a:t>in de database, kunnen we dit doen door:</a:t>
            </a:r>
          </a:p>
          <a:p>
            <a:pPr lvl="2"/>
            <a:r>
              <a:rPr lang="nl-BE" dirty="0"/>
              <a:t>De property te decoreren met de </a:t>
            </a:r>
            <a:r>
              <a:rPr lang="nl-BE" b="1" dirty="0"/>
              <a:t>[</a:t>
            </a:r>
            <a:r>
              <a:rPr lang="nl-BE" b="1" dirty="0" err="1"/>
              <a:t>Required</a:t>
            </a:r>
            <a:r>
              <a:rPr lang="nl-BE" b="1" dirty="0"/>
              <a:t>] tag</a:t>
            </a:r>
            <a:r>
              <a:rPr lang="nl-BE" dirty="0"/>
              <a:t>.</a:t>
            </a:r>
          </a:p>
          <a:p>
            <a:pPr lvl="2"/>
            <a:r>
              <a:rPr lang="nl-BE" dirty="0"/>
              <a:t>In ‘</a:t>
            </a:r>
            <a:r>
              <a:rPr lang="nl-BE" b="1" dirty="0" err="1"/>
              <a:t>Fluent</a:t>
            </a:r>
            <a:r>
              <a:rPr lang="nl-BE" b="1" dirty="0"/>
              <a:t> API</a:t>
            </a:r>
            <a:r>
              <a:rPr lang="nl-BE" dirty="0"/>
              <a:t>’ het statement </a:t>
            </a:r>
            <a:r>
              <a:rPr lang="nl-BE" b="1" dirty="0"/>
              <a:t>(…Property(…).</a:t>
            </a:r>
            <a:r>
              <a:rPr lang="nl-BE" b="1" dirty="0" err="1"/>
              <a:t>IsRequired</a:t>
            </a:r>
            <a:r>
              <a:rPr lang="nl-BE" b="1" dirty="0"/>
              <a:t>()) </a:t>
            </a:r>
            <a:r>
              <a:rPr lang="nl-BE" dirty="0"/>
              <a:t>toe te voegen. </a:t>
            </a:r>
          </a:p>
          <a:p>
            <a:r>
              <a:rPr lang="nl-BE" dirty="0"/>
              <a:t>Veld lengte bepalen</a:t>
            </a:r>
          </a:p>
          <a:p>
            <a:pPr lvl="1"/>
            <a:r>
              <a:rPr lang="nl-BE" dirty="0"/>
              <a:t>Als we stringvelden gebruiken worden die in de database automatisch vertaald naar </a:t>
            </a:r>
            <a:r>
              <a:rPr lang="nl-BE" dirty="0" err="1"/>
              <a:t>nvarchar</a:t>
            </a:r>
            <a:r>
              <a:rPr lang="nl-BE" dirty="0"/>
              <a:t>(max). (</a:t>
            </a:r>
            <a:r>
              <a:rPr lang="nl-BE" dirty="0" err="1"/>
              <a:t>Primary</a:t>
            </a:r>
            <a:r>
              <a:rPr lang="nl-BE" dirty="0"/>
              <a:t> </a:t>
            </a:r>
            <a:r>
              <a:rPr lang="nl-BE" dirty="0" err="1"/>
              <a:t>keys</a:t>
            </a:r>
            <a:r>
              <a:rPr lang="nl-BE" dirty="0"/>
              <a:t> worden 450 </a:t>
            </a:r>
            <a:r>
              <a:rPr lang="nl-BE" dirty="0" err="1"/>
              <a:t>chars</a:t>
            </a:r>
            <a:r>
              <a:rPr lang="nl-BE" dirty="0"/>
              <a:t> lang)</a:t>
            </a:r>
          </a:p>
          <a:p>
            <a:pPr lvl="1"/>
            <a:r>
              <a:rPr lang="nl-BE" dirty="0"/>
              <a:t>We kunnen de lengte van de string in de database aanpassen door:</a:t>
            </a:r>
          </a:p>
          <a:p>
            <a:pPr lvl="2"/>
            <a:r>
              <a:rPr lang="nl-BE" dirty="0"/>
              <a:t>De property te decoreren met </a:t>
            </a:r>
            <a:r>
              <a:rPr lang="nl-BE" b="1" dirty="0"/>
              <a:t>[</a:t>
            </a:r>
            <a:r>
              <a:rPr lang="en-US" b="1" dirty="0" err="1">
                <a:solidFill>
                  <a:srgbClr val="319089"/>
                </a:solidFill>
              </a:rPr>
              <a:t>StringLength</a:t>
            </a:r>
            <a:r>
              <a:rPr lang="en-US" b="1" dirty="0"/>
              <a:t>(n)</a:t>
            </a:r>
            <a:r>
              <a:rPr lang="nl-BE" b="1" dirty="0"/>
              <a:t>] </a:t>
            </a:r>
            <a:r>
              <a:rPr lang="nl-BE" dirty="0"/>
              <a:t>of met </a:t>
            </a:r>
            <a:r>
              <a:rPr lang="nl-BE" b="1" dirty="0"/>
              <a:t>[</a:t>
            </a:r>
            <a:r>
              <a:rPr lang="en-US" b="1" dirty="0" err="1">
                <a:solidFill>
                  <a:srgbClr val="319089"/>
                </a:solidFill>
              </a:rPr>
              <a:t>MaxLength</a:t>
            </a:r>
            <a:r>
              <a:rPr lang="en-US" b="1" dirty="0"/>
              <a:t>(n)</a:t>
            </a:r>
            <a:r>
              <a:rPr lang="nl-BE" b="1" dirty="0"/>
              <a:t>]</a:t>
            </a:r>
            <a:r>
              <a:rPr lang="nl-BE" dirty="0"/>
              <a:t>. (n = lengte)</a:t>
            </a:r>
          </a:p>
          <a:p>
            <a:pPr lvl="2"/>
            <a:r>
              <a:rPr lang="nl-BE" dirty="0"/>
              <a:t>In ‘</a:t>
            </a:r>
            <a:r>
              <a:rPr lang="nl-BE" dirty="0" err="1"/>
              <a:t>Fluent</a:t>
            </a:r>
            <a:r>
              <a:rPr lang="nl-BE" dirty="0"/>
              <a:t> API’ kunnen we het statement </a:t>
            </a:r>
            <a:r>
              <a:rPr lang="nl-BE" b="1" dirty="0"/>
              <a:t>Property(…).</a:t>
            </a:r>
            <a:r>
              <a:rPr lang="nl-BE" b="1" dirty="0" err="1"/>
              <a:t>HasMaxLength</a:t>
            </a:r>
            <a:r>
              <a:rPr lang="nl-BE" b="1" dirty="0"/>
              <a:t>(n) </a:t>
            </a:r>
            <a:r>
              <a:rPr lang="nl-BE" dirty="0"/>
              <a:t>gebruiken</a:t>
            </a:r>
          </a:p>
        </p:txBody>
      </p:sp>
    </p:spTree>
    <p:extLst>
      <p:ext uri="{BB962C8B-B14F-4D97-AF65-F5344CB8AC3E}">
        <p14:creationId xmlns:p14="http://schemas.microsoft.com/office/powerpoint/2010/main" val="420924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50723"/>
            <a:ext cx="10515600" cy="670333"/>
          </a:xfrm>
        </p:spPr>
        <p:txBody>
          <a:bodyPr>
            <a:normAutofit fontScale="90000"/>
          </a:bodyPr>
          <a:lstStyle/>
          <a:p>
            <a:r>
              <a:rPr lang="nl-BE" dirty="0"/>
              <a:t>Relatietherapie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032388"/>
            <a:ext cx="10515600" cy="5574890"/>
          </a:xfrm>
        </p:spPr>
        <p:txBody>
          <a:bodyPr>
            <a:normAutofit/>
          </a:bodyPr>
          <a:lstStyle/>
          <a:p>
            <a:r>
              <a:rPr lang="nl-BE" b="1" dirty="0"/>
              <a:t>Relaties tussen tabellen </a:t>
            </a:r>
            <a:r>
              <a:rPr lang="nl-BE" dirty="0"/>
              <a:t>worden door EF herkend aan de hand van de </a:t>
            </a:r>
            <a:r>
              <a:rPr lang="nl-BE" b="1" dirty="0"/>
              <a:t>relaties tussen objecten</a:t>
            </a:r>
            <a:r>
              <a:rPr lang="nl-BE" dirty="0"/>
              <a:t>:</a:t>
            </a:r>
          </a:p>
          <a:p>
            <a:pPr lvl="1"/>
            <a:r>
              <a:rPr lang="nl-BE" dirty="0"/>
              <a:t>1/0 : 1 relaties: Als we een data object als property in een ander object gebruiken zal EF dit als een relatie herkennen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AnimalClassification</a:t>
            </a:r>
            <a:r>
              <a:rPr lang="en-US" sz="1600" dirty="0">
                <a:solidFill>
                  <a:srgbClr val="000000"/>
                </a:solidFill>
                <a:latin typeface="Consolas" panose="020B0609020204030204" pitchFamily="49" charset="0"/>
              </a:rPr>
              <a:t> {</a:t>
            </a:r>
          </a:p>
          <a:p>
            <a:pPr marL="914400" lvl="2" indent="0">
              <a:buNone/>
            </a:pPr>
            <a:r>
              <a:rPr lang="en-US" sz="1600" b="1"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Pet</a:t>
            </a:r>
            <a:r>
              <a:rPr lang="en-US" sz="1600" dirty="0">
                <a:solidFill>
                  <a:srgbClr val="000000"/>
                </a:solidFill>
                <a:latin typeface="Consolas" panose="020B0609020204030204" pitchFamily="49" charset="0"/>
              </a:rPr>
              <a:t> {</a:t>
            </a:r>
          </a:p>
          <a:p>
            <a:pPr marL="914400" lvl="2" indent="0">
              <a:buNone/>
            </a:pPr>
            <a:r>
              <a:rPr lang="en-US" sz="1600" dirty="0">
                <a:solidFill>
                  <a:srgbClr val="0000FF"/>
                </a:solidFill>
                <a:latin typeface="Consolas" panose="020B0609020204030204" pitchFamily="49" charset="0"/>
              </a:rPr>
              <a:t>  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PetID</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  public</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AnimalClassification</a:t>
            </a:r>
            <a:r>
              <a:rPr lang="en-US" sz="1600" dirty="0">
                <a:solidFill>
                  <a:srgbClr val="319089"/>
                </a:solidFill>
                <a:latin typeface="Consolas" panose="020B0609020204030204" pitchFamily="49" charset="0"/>
              </a:rPr>
              <a:t>?</a:t>
            </a:r>
            <a:r>
              <a:rPr lang="en-US" sz="1600" dirty="0">
                <a:solidFill>
                  <a:srgbClr val="000000"/>
                </a:solidFill>
                <a:latin typeface="Consolas" panose="020B0609020204030204" pitchFamily="49" charset="0"/>
              </a:rPr>
              <a:t> Classification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a:p>
            <a:pPr lvl="1"/>
            <a:r>
              <a:rPr lang="nl-BE" dirty="0"/>
              <a:t>1/0 : N relaties: Indien we een lijst gebruiken met daarin een gerelateerd type. De lijst moet overgeërfd zijn van </a:t>
            </a:r>
            <a:r>
              <a:rPr lang="nl-BE" dirty="0" err="1"/>
              <a:t>ICollection</a:t>
            </a:r>
            <a:r>
              <a:rPr lang="nl-BE" dirty="0"/>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virtual</a:t>
            </a:r>
            <a:r>
              <a:rPr lang="en-US" sz="1600" dirty="0">
                <a:solidFill>
                  <a:srgbClr val="000000"/>
                </a:solidFill>
                <a:latin typeface="Consolas" panose="020B0609020204030204" pitchFamily="49" charset="0"/>
              </a:rPr>
              <a:t> </a:t>
            </a:r>
            <a:r>
              <a:rPr lang="en-US" sz="1600" dirty="0">
                <a:solidFill>
                  <a:srgbClr val="319089"/>
                </a:solidFill>
                <a:latin typeface="Consolas" panose="020B0609020204030204" pitchFamily="49" charset="0"/>
              </a:rPr>
              <a:t>List</a:t>
            </a:r>
            <a:r>
              <a:rPr lang="en-US" sz="1600" dirty="0">
                <a:solidFill>
                  <a:srgbClr val="000000"/>
                </a:solidFill>
                <a:latin typeface="Consolas" panose="020B0609020204030204" pitchFamily="49" charset="0"/>
              </a:rPr>
              <a:t>&lt;</a:t>
            </a:r>
            <a:r>
              <a:rPr lang="en-US" sz="1600" dirty="0">
                <a:solidFill>
                  <a:srgbClr val="319089"/>
                </a:solidFill>
                <a:latin typeface="Consolas" panose="020B0609020204030204" pitchFamily="49" charset="0"/>
              </a:rPr>
              <a:t>Address</a:t>
            </a:r>
            <a:r>
              <a:rPr lang="en-US" sz="1600" dirty="0">
                <a:solidFill>
                  <a:srgbClr val="000000"/>
                </a:solidFill>
                <a:latin typeface="Consolas" panose="020B0609020204030204" pitchFamily="49" charset="0"/>
              </a:rPr>
              <a:t>&gt;</a:t>
            </a:r>
            <a:r>
              <a:rPr lang="en-US" sz="1600" dirty="0">
                <a:solidFill>
                  <a:srgbClr val="319089"/>
                </a:solidFill>
                <a:latin typeface="Consolas" panose="020B0609020204030204" pitchFamily="49" charset="0"/>
              </a:rPr>
              <a:t>?</a:t>
            </a:r>
            <a:r>
              <a:rPr lang="en-US" sz="1600" dirty="0">
                <a:solidFill>
                  <a:srgbClr val="000000"/>
                </a:solidFill>
                <a:latin typeface="Consolas" panose="020B0609020204030204" pitchFamily="49" charset="0"/>
              </a:rPr>
              <a:t> Address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a:t>
            </a:r>
            <a:r>
              <a:rPr lang="en-US" sz="1600">
                <a:solidFill>
                  <a:srgbClr val="000000"/>
                </a:solidFill>
                <a:latin typeface="Consolas" panose="020B0609020204030204" pitchFamily="49" charset="0"/>
              </a:rPr>
              <a:t>&lt;</a:t>
            </a:r>
            <a:r>
              <a:rPr lang="en-US" sz="1600">
                <a:solidFill>
                  <a:srgbClr val="319089"/>
                </a:solidFill>
                <a:latin typeface="Consolas" panose="020B0609020204030204" pitchFamily="49" charset="0"/>
              </a:rPr>
              <a:t>Address</a:t>
            </a:r>
            <a:r>
              <a:rPr lang="en-US" sz="1600">
                <a:solidFill>
                  <a:srgbClr val="000000"/>
                </a:solidFill>
                <a:latin typeface="Consolas" panose="020B0609020204030204" pitchFamily="49" charset="0"/>
              </a:rPr>
              <a:t>&gt;</a:t>
            </a:r>
            <a:r>
              <a:rPr lang="en-US" sz="1600">
                <a:solidFill>
                  <a:srgbClr val="319089"/>
                </a:solidFill>
                <a:latin typeface="Consolas" panose="020B0609020204030204" pitchFamily="49" charset="0"/>
              </a:rPr>
              <a:t>? </a:t>
            </a: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40550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B8E4C0-009A-42E2-A085-150DA5176634}"/>
              </a:ext>
            </a:extLst>
          </p:cNvPr>
          <p:cNvSpPr txBox="1"/>
          <p:nvPr/>
        </p:nvSpPr>
        <p:spPr>
          <a:xfrm>
            <a:off x="838200" y="2305299"/>
            <a:ext cx="6665719" cy="4031873"/>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AnimalClassifi</a:t>
            </a:r>
            <a:endParaRPr lang="en-US" dirty="0"/>
          </a:p>
          <a:p>
            <a:r>
              <a:rPr lang="en-US" dirty="0"/>
              <a:t>    public int </a:t>
            </a:r>
            <a:r>
              <a:rPr lang="en-US" dirty="0" err="1"/>
              <a:t>AnimalClassificationID</a:t>
            </a:r>
            <a:r>
              <a:rPr lang="en-US" dirty="0"/>
              <a:t> { get; set; } </a:t>
            </a:r>
            <a:r>
              <a:rPr lang="en-US" sz="1400" dirty="0">
                <a:solidFill>
                  <a:srgbClr val="2B91AF"/>
                </a:solidFill>
                <a:latin typeface="Consolas" panose="020B0609020204030204" pitchFamily="49" charset="0"/>
              </a:rPr>
              <a:t>cation</a:t>
            </a:r>
            <a:r>
              <a:rPr lang="en-US" sz="1400" dirty="0">
                <a:solidFill>
                  <a:srgbClr val="000000"/>
                </a:solidFill>
                <a:latin typeface="Consolas" panose="020B0609020204030204" pitchFamily="49" charset="0"/>
              </a:rPr>
              <a:t> {</a:t>
            </a:r>
          </a:p>
          <a:p>
            <a:pPr>
              <a:tabLst>
                <a:tab pos="216000" algn="l"/>
              </a:tabLst>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AnimalClassificationID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00"/>
                </a:solidFill>
                <a:latin typeface="Consolas" panose="020B0609020204030204" pitchFamily="49" charset="0"/>
              </a:rPr>
              <a:t>	[Required]</a:t>
            </a: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Description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00"/>
                </a:solidFill>
                <a:latin typeface="Consolas" panose="020B0609020204030204" pitchFamily="49" charset="0"/>
              </a:rPr>
              <a:t>}</a:t>
            </a:r>
          </a:p>
          <a:p>
            <a:pPr>
              <a:tabLst>
                <a:tab pos="216000" algn="l"/>
              </a:tabLst>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Pet</a:t>
            </a:r>
            <a:r>
              <a:rPr lang="en-US" sz="1400" dirty="0">
                <a:solidFill>
                  <a:srgbClr val="000000"/>
                </a:solidFill>
                <a:latin typeface="Consolas" panose="020B0609020204030204" pitchFamily="49" charset="0"/>
              </a:rPr>
              <a:t> {</a:t>
            </a: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PetID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00"/>
                </a:solidFill>
                <a:latin typeface="Consolas" panose="020B0609020204030204" pitchFamily="49" charset="0"/>
              </a:rPr>
              <a:t>	[Required]</a:t>
            </a: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FF"/>
                </a:solidFill>
                <a:latin typeface="Consolas" panose="020B0609020204030204" pitchFamily="49" charset="0"/>
              </a:rPr>
              <a:t>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AnimalClassification</a:t>
            </a:r>
            <a:r>
              <a:rPr lang="en-US" sz="1400" b="1" dirty="0">
                <a:solidFill>
                  <a:srgbClr val="000000"/>
                </a:solidFill>
                <a:latin typeface="Consolas" panose="020B0609020204030204" pitchFamily="49" charset="0"/>
              </a:rPr>
              <a:t> Classification { </a:t>
            </a:r>
            <a:r>
              <a:rPr lang="en-US" sz="1400" b="1" dirty="0">
                <a:solidFill>
                  <a:srgbClr val="0000FF"/>
                </a:solidFill>
                <a:latin typeface="Consolas" panose="020B0609020204030204" pitchFamily="49" charset="0"/>
              </a:rPr>
              <a:t>get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set</a:t>
            </a:r>
            <a:r>
              <a:rPr lang="en-US" sz="1400" b="1" dirty="0">
                <a:solidFill>
                  <a:srgbClr val="000000"/>
                </a:solidFill>
                <a:latin typeface="Consolas" panose="020B0609020204030204" pitchFamily="49" charset="0"/>
              </a:rPr>
              <a:t>; }</a:t>
            </a:r>
          </a:p>
          <a:p>
            <a:pPr>
              <a:tabLst>
                <a:tab pos="216000" algn="l"/>
              </a:tabLst>
            </a:pPr>
            <a:r>
              <a:rPr lang="en-US" sz="1400" b="1"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AnimalClassificationID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endParaRPr lang="en-US" sz="1400" b="1" dirty="0">
              <a:solidFill>
                <a:srgbClr val="000000"/>
              </a:solidFill>
              <a:latin typeface="Consolas" panose="020B0609020204030204" pitchFamily="49" charset="0"/>
            </a:endParaRPr>
          </a:p>
          <a:p>
            <a:pPr>
              <a:tabLst>
                <a:tab pos="216000" algn="l"/>
              </a:tabLst>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DateTime</a:t>
            </a:r>
            <a:r>
              <a:rPr lang="en-US" sz="1400" dirty="0">
                <a:solidFill>
                  <a:srgbClr val="000000"/>
                </a:solidFill>
                <a:latin typeface="Consolas" panose="020B0609020204030204" pitchFamily="49" charset="0"/>
              </a:rPr>
              <a:t>? Birthday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Client </a:t>
            </a:r>
            <a:r>
              <a:rPr lang="en-US" sz="1400" dirty="0" err="1">
                <a:solidFill>
                  <a:srgbClr val="000000"/>
                </a:solidFill>
                <a:latin typeface="Consolas" panose="020B0609020204030204" pitchFamily="49" charset="0"/>
              </a:rPr>
              <a:t>Client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a:t>
            </a:r>
            <a:r>
              <a:rPr lang="en-US" sz="1400" dirty="0">
                <a:solidFill>
                  <a:srgbClr val="008000"/>
                </a:solidFill>
                <a:latin typeface="Consolas" panose="020B0609020204030204" pitchFamily="49" charset="0"/>
              </a:rPr>
              <a:t>// Owner</a:t>
            </a:r>
            <a:endParaRPr lang="en-US" sz="1400" dirty="0">
              <a:solidFill>
                <a:srgbClr val="000000"/>
              </a:solidFill>
              <a:latin typeface="Consolas" panose="020B0609020204030204" pitchFamily="49" charset="0"/>
            </a:endParaRP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virtual</a:t>
            </a:r>
            <a:r>
              <a:rPr lang="en-US" sz="1400" dirty="0">
                <a:solidFill>
                  <a:srgbClr val="000000"/>
                </a:solidFill>
                <a:latin typeface="Consolas" panose="020B0609020204030204" pitchFamily="49" charset="0"/>
              </a:rPr>
              <a:t> List&lt;Visit&gt; History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tabLst>
                <a:tab pos="216000" algn="l"/>
              </a:tabLst>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virtual</a:t>
            </a:r>
            <a:r>
              <a:rPr lang="en-US" sz="1400" dirty="0">
                <a:solidFill>
                  <a:srgbClr val="000000"/>
                </a:solidFill>
                <a:latin typeface="Consolas" panose="020B0609020204030204" pitchFamily="49" charset="0"/>
              </a:rPr>
              <a:t> List&lt;Appointment&gt; Appointments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endParaRPr lang="en-US" sz="1400" b="1" dirty="0">
              <a:solidFill>
                <a:srgbClr val="000000"/>
              </a:solidFill>
              <a:latin typeface="Consolas" panose="020B0609020204030204" pitchFamily="49" charset="0"/>
            </a:endParaRPr>
          </a:p>
          <a:p>
            <a:pPr>
              <a:tabLst>
                <a:tab pos="216000" algn="l"/>
              </a:tabLst>
            </a:pPr>
            <a:r>
              <a:rPr lang="en-US" sz="1400" dirty="0">
                <a:solidFill>
                  <a:srgbClr val="000000"/>
                </a:solidFill>
                <a:latin typeface="Consolas" panose="020B0609020204030204" pitchFamily="49" charset="0"/>
              </a:rPr>
              <a:t>}</a:t>
            </a:r>
            <a:endParaRPr lang="en-US" sz="1400" dirty="0"/>
          </a:p>
        </p:txBody>
      </p:sp>
      <p:pic>
        <p:nvPicPr>
          <p:cNvPr id="69" name="Picture 68">
            <a:extLst>
              <a:ext uri="{FF2B5EF4-FFF2-40B4-BE49-F238E27FC236}">
                <a16:creationId xmlns:a16="http://schemas.microsoft.com/office/drawing/2014/main" id="{F9629137-CB7F-494C-966D-0280B7EEA4AE}"/>
              </a:ext>
            </a:extLst>
          </p:cNvPr>
          <p:cNvPicPr>
            <a:picLocks noChangeAspect="1"/>
          </p:cNvPicPr>
          <p:nvPr/>
        </p:nvPicPr>
        <p:blipFill>
          <a:blip r:embed="rId2"/>
          <a:stretch>
            <a:fillRect/>
          </a:stretch>
        </p:blipFill>
        <p:spPr>
          <a:xfrm>
            <a:off x="813633" y="2299469"/>
            <a:ext cx="6681795" cy="3853006"/>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76403"/>
            <a:ext cx="10515600" cy="628707"/>
          </a:xfrm>
          <a:ln>
            <a:noFill/>
          </a:ln>
        </p:spPr>
        <p:txBody>
          <a:bodyPr>
            <a:normAutofit fontScale="90000"/>
          </a:bodyPr>
          <a:lstStyle/>
          <a:p>
            <a:r>
              <a:rPr lang="nl-BE" dirty="0"/>
              <a:t>1/0 op 1 relaties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70271" y="977159"/>
            <a:ext cx="11231471" cy="5418660"/>
          </a:xfrm>
        </p:spPr>
        <p:txBody>
          <a:bodyPr>
            <a:normAutofit/>
          </a:bodyPr>
          <a:lstStyle/>
          <a:p>
            <a:r>
              <a:rPr lang="nl-BE" dirty="0"/>
              <a:t>Als EF een relatie ziet in onze declaratie naar een andere tabel dan wordt er impliciet een relatie naar die tabel gemaakt.</a:t>
            </a:r>
          </a:p>
          <a:p>
            <a:r>
              <a:rPr lang="nl-BE" dirty="0"/>
              <a:t>Indien we de </a:t>
            </a:r>
            <a:r>
              <a:rPr lang="nl-BE" dirty="0" err="1"/>
              <a:t>foreign</a:t>
            </a:r>
            <a:r>
              <a:rPr lang="nl-BE" dirty="0"/>
              <a:t> </a:t>
            </a:r>
            <a:r>
              <a:rPr lang="nl-BE" dirty="0" err="1"/>
              <a:t>key</a:t>
            </a:r>
            <a:r>
              <a:rPr lang="nl-BE" dirty="0"/>
              <a:t> willen specifiëren kunnen we die toevoegen</a:t>
            </a:r>
          </a:p>
          <a:p>
            <a:endParaRPr lang="nl-BE" dirty="0"/>
          </a:p>
        </p:txBody>
      </p:sp>
      <p:pic>
        <p:nvPicPr>
          <p:cNvPr id="7" name="Picture 6">
            <a:extLst>
              <a:ext uri="{FF2B5EF4-FFF2-40B4-BE49-F238E27FC236}">
                <a16:creationId xmlns:a16="http://schemas.microsoft.com/office/drawing/2014/main" id="{CE36E1EF-CE41-436B-8AE9-0265725C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470" y="2670468"/>
            <a:ext cx="2105319" cy="3210373"/>
          </a:xfrm>
          <a:prstGeom prst="rect">
            <a:avLst/>
          </a:prstGeom>
        </p:spPr>
      </p:pic>
      <p:sp>
        <p:nvSpPr>
          <p:cNvPr id="8" name="Rectangle 7">
            <a:extLst>
              <a:ext uri="{FF2B5EF4-FFF2-40B4-BE49-F238E27FC236}">
                <a16:creationId xmlns:a16="http://schemas.microsoft.com/office/drawing/2014/main" id="{448A4B6F-70E4-439F-974F-3F6C1527A729}"/>
              </a:ext>
            </a:extLst>
          </p:cNvPr>
          <p:cNvSpPr/>
          <p:nvPr/>
        </p:nvSpPr>
        <p:spPr>
          <a:xfrm>
            <a:off x="1059411" y="4704193"/>
            <a:ext cx="5819686" cy="307648"/>
          </a:xfrm>
          <a:prstGeom prst="rect">
            <a:avLst/>
          </a:prstGeom>
          <a:noFill/>
          <a:ln w="2857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47CE279E-0F66-4744-B951-E50AFECA9EF7}"/>
              </a:ext>
            </a:extLst>
          </p:cNvPr>
          <p:cNvCxnSpPr>
            <a:cxnSpLocks/>
            <a:stCxn id="8" idx="3"/>
          </p:cNvCxnSpPr>
          <p:nvPr/>
        </p:nvCxnSpPr>
        <p:spPr>
          <a:xfrm flipH="1" flipV="1">
            <a:off x="6096000" y="2670468"/>
            <a:ext cx="783097" cy="2187549"/>
          </a:xfrm>
          <a:prstGeom prst="curvedConnector4">
            <a:avLst>
              <a:gd name="adj1" fmla="val -102015"/>
              <a:gd name="adj2" fmla="val 11194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B9661405-6FBF-4517-B83E-6009C9DBDA2E}"/>
              </a:ext>
            </a:extLst>
          </p:cNvPr>
          <p:cNvCxnSpPr>
            <a:cxnSpLocks/>
          </p:cNvCxnSpPr>
          <p:nvPr/>
        </p:nvCxnSpPr>
        <p:spPr>
          <a:xfrm>
            <a:off x="6902241" y="4845318"/>
            <a:ext cx="1308309" cy="269607"/>
          </a:xfrm>
          <a:prstGeom prst="curvedConnector3">
            <a:avLst>
              <a:gd name="adj1" fmla="val 441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11378B10-CF04-405C-8BBB-F19B059C1033}"/>
              </a:ext>
            </a:extLst>
          </p:cNvPr>
          <p:cNvSpPr/>
          <p:nvPr/>
        </p:nvSpPr>
        <p:spPr>
          <a:xfrm>
            <a:off x="960378" y="4915538"/>
            <a:ext cx="5819686" cy="307648"/>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025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par>
                                <p:cTn id="34" presetID="1" presetClass="exit" presetSubtype="0" fill="hold" nodeType="withEffect">
                                  <p:stCondLst>
                                    <p:cond delay="0"/>
                                  </p:stCondLst>
                                  <p:childTnLst>
                                    <p:set>
                                      <p:cBhvr>
                                        <p:cTn id="35" dur="1" fill="hold">
                                          <p:stCondLst>
                                            <p:cond delay="0"/>
                                          </p:stCondLst>
                                        </p:cTn>
                                        <p:tgtEl>
                                          <p:spTgt spid="5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 presetClass="exit" presetSubtype="0" fill="hold" nodeType="withEffect">
                                  <p:stCondLst>
                                    <p:cond delay="0"/>
                                  </p:stCondLst>
                                  <p:childTnLst>
                                    <p:set>
                                      <p:cBhvr>
                                        <p:cTn id="46" dur="1" fill="hold">
                                          <p:stCondLst>
                                            <p:cond delay="0"/>
                                          </p:stCondLst>
                                        </p:cTn>
                                        <p:tgtEl>
                                          <p:spTgt spid="6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75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P spid="8" grpId="0" animBg="1"/>
      <p:bldP spid="8" grpId="1" animBg="1"/>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1/0 : N relaties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14350" y="1275126"/>
            <a:ext cx="11220450" cy="5510235"/>
          </a:xfrm>
        </p:spPr>
        <p:txBody>
          <a:bodyPr>
            <a:normAutofit/>
          </a:bodyPr>
          <a:lstStyle/>
          <a:p>
            <a:r>
              <a:rPr lang="nl-BE" dirty="0"/>
              <a:t>EF creëert impliciet een één-op-veel relatie als we een collectie maken die naar een ander gekend type verwijst binnen ons datamodel.</a:t>
            </a:r>
          </a:p>
          <a:p>
            <a:r>
              <a:rPr lang="nl-BE" dirty="0"/>
              <a:t>We kunnen de exacte relaties beschrijven in </a:t>
            </a:r>
            <a:r>
              <a:rPr lang="nl-BE" dirty="0" err="1"/>
              <a:t>Fluent</a:t>
            </a:r>
            <a:r>
              <a:rPr lang="nl-BE" dirty="0"/>
              <a:t> API indien ons model complex wordt en de </a:t>
            </a:r>
            <a:r>
              <a:rPr lang="nl-BE" dirty="0" err="1"/>
              <a:t>mapper</a:t>
            </a:r>
            <a:r>
              <a:rPr lang="nl-BE" dirty="0"/>
              <a:t> extra informatie nodig heeft. </a:t>
            </a:r>
          </a:p>
          <a:p>
            <a:pPr lvl="1"/>
            <a:r>
              <a:rPr lang="nl-BE" dirty="0"/>
              <a:t>Hiervoor gebruiken we de element statements:</a:t>
            </a:r>
          </a:p>
          <a:p>
            <a:pPr lvl="2"/>
            <a:r>
              <a:rPr lang="nl-BE" dirty="0"/>
              <a:t> </a:t>
            </a:r>
            <a:r>
              <a:rPr lang="nl-BE" dirty="0" err="1"/>
              <a:t>HasOne</a:t>
            </a:r>
            <a:r>
              <a:rPr lang="nl-BE" dirty="0"/>
              <a:t>(…) 	: Geeft aan dat dit element een 1-relatie heeft</a:t>
            </a:r>
          </a:p>
          <a:p>
            <a:pPr lvl="2"/>
            <a:r>
              <a:rPr lang="nl-BE" dirty="0"/>
              <a:t> </a:t>
            </a:r>
            <a:r>
              <a:rPr lang="nl-BE" dirty="0" err="1"/>
              <a:t>HasMany</a:t>
            </a:r>
            <a:r>
              <a:rPr lang="nl-BE" dirty="0"/>
              <a:t>(…)	: Geeft aan dat dit element een </a:t>
            </a:r>
            <a:r>
              <a:rPr lang="nl-BE" dirty="0" err="1"/>
              <a:t>multi</a:t>
            </a:r>
            <a:r>
              <a:rPr lang="nl-BE" dirty="0"/>
              <a:t>-relatie heeft</a:t>
            </a:r>
          </a:p>
          <a:p>
            <a:pPr lvl="1"/>
            <a:r>
              <a:rPr lang="nl-BE" dirty="0"/>
              <a:t> Deze worden gecombineerd met de statements om de verhouding te beschrijven:</a:t>
            </a:r>
          </a:p>
          <a:p>
            <a:pPr lvl="2"/>
            <a:r>
              <a:rPr lang="nl-BE" dirty="0" err="1"/>
              <a:t>WithOne</a:t>
            </a:r>
            <a:r>
              <a:rPr lang="nl-BE" dirty="0"/>
              <a:t>(…)	: Geeft aan dat de gelinkte tabel een 1-relatie heeft</a:t>
            </a:r>
          </a:p>
          <a:p>
            <a:pPr lvl="2"/>
            <a:r>
              <a:rPr lang="nl-BE" dirty="0" err="1"/>
              <a:t>WithMany</a:t>
            </a:r>
            <a:r>
              <a:rPr lang="nl-BE" dirty="0"/>
              <a:t>(…)	: Geeft aan dat de gelinkte tabel een </a:t>
            </a:r>
            <a:r>
              <a:rPr lang="nl-BE" dirty="0" err="1"/>
              <a:t>multi</a:t>
            </a:r>
            <a:r>
              <a:rPr lang="nl-BE" dirty="0"/>
              <a:t>-relatie heeft</a:t>
            </a:r>
          </a:p>
          <a:p>
            <a:r>
              <a:rPr lang="nl-BE" dirty="0"/>
              <a:t>Een </a:t>
            </a:r>
            <a:r>
              <a:rPr lang="nl-BE" dirty="0" err="1"/>
              <a:t>many-to-many</a:t>
            </a:r>
            <a:r>
              <a:rPr lang="nl-BE" dirty="0"/>
              <a:t> relatie kan EF x echter niet mappen. Hier moeten we zelf een tussentabel voor maken.</a:t>
            </a:r>
          </a:p>
          <a:p>
            <a:pPr lvl="1"/>
            <a:r>
              <a:rPr lang="nl-BE" dirty="0"/>
              <a:t>EF 5x gaat dit wel kunnen</a:t>
            </a:r>
          </a:p>
        </p:txBody>
      </p:sp>
    </p:spTree>
    <p:extLst>
      <p:ext uri="{BB962C8B-B14F-4D97-AF65-F5344CB8AC3E}">
        <p14:creationId xmlns:p14="http://schemas.microsoft.com/office/powerpoint/2010/main" val="73549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97C528-27F1-4CCE-8C90-8F931776DCED}"/>
              </a:ext>
            </a:extLst>
          </p:cNvPr>
          <p:cNvPicPr>
            <a:picLocks noChangeAspect="1"/>
          </p:cNvPicPr>
          <p:nvPr/>
        </p:nvPicPr>
        <p:blipFill rotWithShape="1">
          <a:blip r:embed="rId2"/>
          <a:srcRect t="27536" r="3858" b="3573"/>
          <a:stretch/>
        </p:blipFill>
        <p:spPr>
          <a:xfrm>
            <a:off x="20" y="10"/>
            <a:ext cx="12191981"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04553" y="3091928"/>
            <a:ext cx="9078562"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600" b="1"/>
              <a:t>Werken met databases</a:t>
            </a:r>
          </a:p>
        </p:txBody>
      </p:sp>
      <p:sp>
        <p:nvSpPr>
          <p:cNvPr id="32"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103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Database Context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199" y="1275126"/>
            <a:ext cx="11019503" cy="5092117"/>
          </a:xfrm>
        </p:spPr>
        <p:txBody>
          <a:bodyPr>
            <a:normAutofit/>
          </a:bodyPr>
          <a:lstStyle/>
          <a:p>
            <a:r>
              <a:rPr lang="nl-BE" dirty="0"/>
              <a:t>Om EF te laten werken met onze dataklassen moeten we een context creëren waarin we onze tabellen declareren en de nodige configuraties kunnen maken.</a:t>
            </a:r>
          </a:p>
          <a:p>
            <a:r>
              <a:rPr lang="nl-BE" dirty="0"/>
              <a:t>Hiervoor moeten we een nieuw type aanmaken dat wordt overgeërfd van </a:t>
            </a:r>
            <a:r>
              <a:rPr lang="nl-BE" dirty="0" err="1"/>
              <a:t>Microsoft.EntityFrameworkCore.DbContext</a:t>
            </a:r>
            <a:r>
              <a:rPr lang="nl-BE" dirty="0"/>
              <a:t>.</a:t>
            </a:r>
          </a:p>
          <a:p>
            <a:r>
              <a:rPr lang="nl-BE" dirty="0"/>
              <a:t>Onze nieuwe context klasse moet een lege constructor hebben. EF data migraties heeft een lege constructor nodig om tijdens de generatie een nieuwe instantie van de context aan te maken.</a:t>
            </a:r>
          </a:p>
          <a:p>
            <a:pPr marL="0" indent="0">
              <a:buNone/>
            </a:pPr>
            <a:r>
              <a:rPr lang="nl-BE" dirty="0"/>
              <a:t> </a:t>
            </a:r>
          </a:p>
        </p:txBody>
      </p:sp>
    </p:spTree>
    <p:extLst>
      <p:ext uri="{BB962C8B-B14F-4D97-AF65-F5344CB8AC3E}">
        <p14:creationId xmlns:p14="http://schemas.microsoft.com/office/powerpoint/2010/main" val="24865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50606" y="407071"/>
            <a:ext cx="10803194" cy="794204"/>
          </a:xfrm>
        </p:spPr>
        <p:txBody>
          <a:bodyPr/>
          <a:lstStyle/>
          <a:p>
            <a:r>
              <a:rPr lang="nl-BE" dirty="0"/>
              <a:t>Configuratie van onze context klasse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94969" y="1275126"/>
            <a:ext cx="11631560" cy="5092117"/>
          </a:xfrm>
        </p:spPr>
        <p:txBody>
          <a:bodyPr>
            <a:normAutofit/>
          </a:bodyPr>
          <a:lstStyle/>
          <a:p>
            <a:r>
              <a:rPr lang="nl-BE" dirty="0"/>
              <a:t>De POCO-data klassen die de lay-out van onze database structuur voorstelt moeten nu gedeclareerd worden in onze contextklasse.</a:t>
            </a:r>
          </a:p>
          <a:p>
            <a:r>
              <a:rPr lang="nl-BE" dirty="0"/>
              <a:t>Dit doen we door voor elke klasse waarvan een tabel moet worden gemaakt een </a:t>
            </a:r>
            <a:r>
              <a:rPr lang="nl-BE" dirty="0" err="1"/>
              <a:t>DbSet</a:t>
            </a:r>
            <a:r>
              <a:rPr lang="nl-BE" dirty="0"/>
              <a:t>&lt;T&gt; te declareren met het type van onze data structuur</a:t>
            </a:r>
          </a:p>
          <a:p>
            <a:pPr marL="457200" lvl="1"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319089"/>
                </a:solidFill>
                <a:latin typeface="Consolas" panose="020B0609020204030204" pitchFamily="49" charset="0"/>
              </a:rPr>
              <a:t>DbSet</a:t>
            </a:r>
            <a:r>
              <a:rPr lang="en-US" dirty="0">
                <a:solidFill>
                  <a:srgbClr val="000000"/>
                </a:solidFill>
                <a:latin typeface="Consolas" panose="020B0609020204030204" pitchFamily="49" charset="0"/>
              </a:rPr>
              <a:t>&lt;</a:t>
            </a:r>
            <a:r>
              <a:rPr lang="en-US" dirty="0">
                <a:solidFill>
                  <a:srgbClr val="319089"/>
                </a:solidFill>
                <a:latin typeface="Consolas" panose="020B0609020204030204" pitchFamily="49" charset="0"/>
              </a:rPr>
              <a:t>Client</a:t>
            </a:r>
            <a:r>
              <a:rPr lang="en-US" dirty="0">
                <a:solidFill>
                  <a:srgbClr val="000000"/>
                </a:solidFill>
                <a:latin typeface="Consolas" panose="020B0609020204030204" pitchFamily="49" charset="0"/>
              </a:rPr>
              <a:t>&gt; Clients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endParaRPr lang="nl-BE" dirty="0"/>
          </a:p>
          <a:p>
            <a:r>
              <a:rPr lang="nl-BE" dirty="0"/>
              <a:t>De naam van de </a:t>
            </a:r>
            <a:r>
              <a:rPr lang="nl-BE" dirty="0" err="1"/>
              <a:t>DbSet</a:t>
            </a:r>
            <a:r>
              <a:rPr lang="nl-BE" dirty="0"/>
              <a:t> property die we gebruiken wordt ook de naam van de tabel in de database</a:t>
            </a:r>
          </a:p>
          <a:p>
            <a:pPr lvl="1"/>
            <a:r>
              <a:rPr lang="nl-BE" sz="2800" dirty="0"/>
              <a:t>We kunnen de tabelnaam veranderen door:</a:t>
            </a:r>
          </a:p>
          <a:p>
            <a:pPr lvl="2"/>
            <a:r>
              <a:rPr lang="nl-BE" sz="2400" dirty="0"/>
              <a:t>In de declaratie van onze data klasse de klasse te decoreren met de [</a:t>
            </a:r>
            <a:r>
              <a:rPr lang="nl-BE" sz="2400" dirty="0" err="1"/>
              <a:t>Table</a:t>
            </a:r>
            <a:r>
              <a:rPr lang="nl-BE" sz="2400" dirty="0"/>
              <a:t>(“naam”)] tag.</a:t>
            </a:r>
          </a:p>
          <a:p>
            <a:pPr lvl="2"/>
            <a:r>
              <a:rPr lang="nl-BE" sz="2400" dirty="0"/>
              <a:t>In </a:t>
            </a:r>
            <a:r>
              <a:rPr lang="nl-BE" sz="2400" dirty="0" err="1"/>
              <a:t>Fluent</a:t>
            </a:r>
            <a:r>
              <a:rPr lang="nl-BE" sz="2400" dirty="0"/>
              <a:t> API kunnen we het </a:t>
            </a:r>
            <a:r>
              <a:rPr lang="nl-BE" sz="2400" dirty="0" err="1"/>
              <a:t>modelBuilder.Entyty</a:t>
            </a:r>
            <a:r>
              <a:rPr lang="nl-BE" sz="2400" dirty="0"/>
              <a:t>&lt;T&gt;.</a:t>
            </a:r>
            <a:r>
              <a:rPr lang="nl-BE" sz="2400" dirty="0" err="1"/>
              <a:t>ToTable</a:t>
            </a:r>
            <a:r>
              <a:rPr lang="nl-BE" sz="2400" dirty="0"/>
              <a:t>(&lt;naam&gt;) gebruiken. </a:t>
            </a:r>
          </a:p>
          <a:p>
            <a:endParaRPr lang="nl-BE" dirty="0"/>
          </a:p>
          <a:p>
            <a:pPr lvl="1"/>
            <a:endParaRPr lang="nl-BE" dirty="0"/>
          </a:p>
        </p:txBody>
      </p:sp>
    </p:spTree>
    <p:extLst>
      <p:ext uri="{BB962C8B-B14F-4D97-AF65-F5344CB8AC3E}">
        <p14:creationId xmlns:p14="http://schemas.microsoft.com/office/powerpoint/2010/main" val="18556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51432"/>
            <a:ext cx="10515600" cy="635149"/>
          </a:xfrm>
        </p:spPr>
        <p:txBody>
          <a:bodyPr>
            <a:normAutofit fontScale="90000"/>
          </a:bodyPr>
          <a:lstStyle/>
          <a:p>
            <a:r>
              <a:rPr lang="nl-BE" dirty="0"/>
              <a:t>Configuratie van onze context klasse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81781" y="914401"/>
            <a:ext cx="11238271" cy="5673212"/>
          </a:xfrm>
        </p:spPr>
        <p:txBody>
          <a:bodyPr>
            <a:normAutofit/>
          </a:bodyPr>
          <a:lstStyle/>
          <a:p>
            <a:r>
              <a:rPr lang="nl-BE" dirty="0"/>
              <a:t>Bij het maken van een nieuwe instantie van de </a:t>
            </a:r>
            <a:r>
              <a:rPr lang="nl-BE" dirty="0" err="1"/>
              <a:t>DbContext</a:t>
            </a:r>
            <a:r>
              <a:rPr lang="nl-BE" dirty="0"/>
              <a:t> klasse wordt automatisch de virtuele functie </a:t>
            </a:r>
            <a:r>
              <a:rPr lang="nl-BE" b="1" dirty="0" err="1"/>
              <a:t>OnConfiguring</a:t>
            </a:r>
            <a:r>
              <a:rPr lang="nl-BE" dirty="0"/>
              <a:t>() aangeroepen. Deze functie moet geïmplementeerd worden om de nodige configuraties te kunnen maken.</a:t>
            </a:r>
          </a:p>
          <a:p>
            <a:r>
              <a:rPr lang="nl-BE" dirty="0"/>
              <a:t>De </a:t>
            </a:r>
            <a:r>
              <a:rPr lang="nl-BE" dirty="0" err="1"/>
              <a:t>OnConfiguring</a:t>
            </a:r>
            <a:r>
              <a:rPr lang="nl-BE" dirty="0"/>
              <a:t>() functie krijgt </a:t>
            </a:r>
            <a:r>
              <a:rPr lang="nl-BE" dirty="0" err="1"/>
              <a:t>DbContextOptionsBuilder</a:t>
            </a:r>
            <a:r>
              <a:rPr lang="nl-BE" dirty="0"/>
              <a:t> als parameter. Hiermee kunnen we de EF volledig configureren.</a:t>
            </a:r>
          </a:p>
          <a:p>
            <a:r>
              <a:rPr lang="nl-BE" dirty="0"/>
              <a:t>De belangrijkste data die EF moet weten, is welke database engine we willen gebruiken. Bijvoorbeeld bij </a:t>
            </a:r>
            <a:r>
              <a:rPr lang="nl-BE" dirty="0" err="1"/>
              <a:t>SqlServer</a:t>
            </a:r>
            <a:r>
              <a:rPr lang="nl-BE" dirty="0"/>
              <a:t> geven we de optie </a:t>
            </a:r>
            <a:r>
              <a:rPr lang="nl-BE" dirty="0" err="1"/>
              <a:t>UseSqlServer</a:t>
            </a:r>
            <a:r>
              <a:rPr lang="nl-BE" dirty="0"/>
              <a:t>() mee. Dit noemt de </a:t>
            </a:r>
            <a:r>
              <a:rPr lang="nl-BE" b="1" dirty="0"/>
              <a:t>database provider</a:t>
            </a:r>
            <a:r>
              <a:rPr lang="nl-BE" dirty="0"/>
              <a:t>.</a:t>
            </a:r>
          </a:p>
          <a:p>
            <a:r>
              <a:rPr lang="nl-BE" dirty="0"/>
              <a:t>De meeste database connecties hebben een </a:t>
            </a:r>
            <a:r>
              <a:rPr lang="nl-BE" b="1" dirty="0" err="1"/>
              <a:t>connectionstring</a:t>
            </a:r>
            <a:r>
              <a:rPr lang="nl-BE" dirty="0"/>
              <a:t> nodig.</a:t>
            </a:r>
          </a:p>
          <a:p>
            <a:pPr lvl="1"/>
            <a:r>
              <a:rPr lang="nl-BE" dirty="0"/>
              <a:t>Een connectiestring bevat alle belangrijke data om te kunnen connecteren met de database.</a:t>
            </a:r>
          </a:p>
          <a:p>
            <a:pPr lvl="1"/>
            <a:endParaRPr lang="nl-BE" dirty="0"/>
          </a:p>
        </p:txBody>
      </p:sp>
    </p:spTree>
    <p:extLst>
      <p:ext uri="{BB962C8B-B14F-4D97-AF65-F5344CB8AC3E}">
        <p14:creationId xmlns:p14="http://schemas.microsoft.com/office/powerpoint/2010/main" val="294668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8669"/>
            <a:ext cx="10515600" cy="771295"/>
          </a:xfrm>
        </p:spPr>
        <p:txBody>
          <a:bodyPr/>
          <a:lstStyle/>
          <a:p>
            <a:r>
              <a:rPr lang="nl-BE" dirty="0"/>
              <a:t>Configuratie van onze context klasse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3961" y="4208207"/>
            <a:ext cx="11375923" cy="2320412"/>
          </a:xfrm>
        </p:spPr>
        <p:txBody>
          <a:bodyPr>
            <a:normAutofit/>
          </a:bodyPr>
          <a:lstStyle/>
          <a:p>
            <a:r>
              <a:rPr lang="nl-BE" dirty="0"/>
              <a:t>In dit voorbeeld staat de connectiestring hard </a:t>
            </a:r>
            <a:r>
              <a:rPr lang="nl-BE" dirty="0" err="1"/>
              <a:t>coded</a:t>
            </a:r>
            <a:r>
              <a:rPr lang="nl-BE" dirty="0"/>
              <a:t> gedeclareerd. Dit is natuurlijk niet de bedoeling. Het beste is om de connectiestring in een aparte configuratie file te plaatsen.</a:t>
            </a:r>
          </a:p>
          <a:p>
            <a:r>
              <a:rPr lang="nl-BE" dirty="0"/>
              <a:t>We kunnen de connectiestring in de standaard .config file plaatsen van de aanroepende applicatie (exe).</a:t>
            </a:r>
          </a:p>
        </p:txBody>
      </p:sp>
      <p:sp>
        <p:nvSpPr>
          <p:cNvPr id="5" name="TextBox 4">
            <a:extLst>
              <a:ext uri="{FF2B5EF4-FFF2-40B4-BE49-F238E27FC236}">
                <a16:creationId xmlns:a16="http://schemas.microsoft.com/office/drawing/2014/main" id="{46F98AA1-6288-4592-81CA-B5F8AC775FD9}"/>
              </a:ext>
            </a:extLst>
          </p:cNvPr>
          <p:cNvSpPr txBox="1"/>
          <p:nvPr/>
        </p:nvSpPr>
        <p:spPr>
          <a:xfrm>
            <a:off x="353961" y="1287220"/>
            <a:ext cx="10675375" cy="2800767"/>
          </a:xfrm>
          <a:prstGeom prst="rect">
            <a:avLst/>
          </a:prstGeom>
          <a:noFill/>
        </p:spPr>
        <p:txBody>
          <a:bodyPr wrap="square" rtlCol="0">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FaunusContext</a:t>
            </a:r>
            <a:r>
              <a:rPr lang="en-US" sz="1600" dirty="0" err="1">
                <a:solidFill>
                  <a:srgbClr val="000000"/>
                </a:solidFill>
                <a:latin typeface="Consolas" panose="020B0609020204030204" pitchFamily="49" charset="0"/>
              </a:rPr>
              <a:t>:DbContext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DbSet</a:t>
            </a:r>
            <a:r>
              <a:rPr lang="en-US" sz="1600" dirty="0">
                <a:solidFill>
                  <a:srgbClr val="000000"/>
                </a:solidFill>
                <a:latin typeface="Consolas" panose="020B0609020204030204" pitchFamily="49" charset="0"/>
              </a:rPr>
              <a:t>&lt;</a:t>
            </a:r>
            <a:r>
              <a:rPr lang="en-US" sz="1600" dirty="0">
                <a:solidFill>
                  <a:srgbClr val="319089"/>
                </a:solidFill>
                <a:latin typeface="Consolas" panose="020B0609020204030204" pitchFamily="49" charset="0"/>
              </a:rPr>
              <a:t>Auto</a:t>
            </a:r>
            <a:r>
              <a:rPr lang="en-US" sz="1600" dirty="0">
                <a:solidFill>
                  <a:srgbClr val="000000"/>
                </a:solidFill>
                <a:latin typeface="Consolas" panose="020B0609020204030204" pitchFamily="49" charset="0"/>
              </a:rPr>
              <a:t>&gt; Autos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DbSet</a:t>
            </a:r>
            <a:r>
              <a:rPr lang="en-US" sz="1600" dirty="0">
                <a:solidFill>
                  <a:srgbClr val="000000"/>
                </a:solidFill>
                <a:latin typeface="Consolas" panose="020B0609020204030204" pitchFamily="49" charset="0"/>
              </a:rPr>
              <a:t>&lt;</a:t>
            </a:r>
            <a:r>
              <a:rPr lang="en-US" sz="1600" dirty="0">
                <a:solidFill>
                  <a:srgbClr val="319089"/>
                </a:solidFill>
                <a:latin typeface="Consolas" panose="020B0609020204030204" pitchFamily="49" charset="0"/>
              </a:rPr>
              <a:t>Garage</a:t>
            </a:r>
            <a:r>
              <a:rPr lang="en-US" sz="1600" dirty="0">
                <a:solidFill>
                  <a:srgbClr val="000000"/>
                </a:solidFill>
                <a:latin typeface="Consolas" panose="020B0609020204030204" pitchFamily="49" charset="0"/>
              </a:rPr>
              <a:t>&gt; Garages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override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OnConfiguring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DbContextOptionsBuilder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optionsBuilder</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connectionStr</a:t>
            </a:r>
            <a:r>
              <a:rPr lang="en-US" sz="1600"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a:solidFill>
                  <a:srgbClr val="800000"/>
                </a:solidFill>
                <a:latin typeface="Consolas" panose="020B0609020204030204" pitchFamily="49" charset="0"/>
              </a:rPr>
              <a:t>@"server=pc-name\\</a:t>
            </a:r>
            <a:r>
              <a:rPr lang="en-US" sz="1600" dirty="0" err="1">
                <a:solidFill>
                  <a:srgbClr val="800000"/>
                </a:solidFill>
                <a:latin typeface="Consolas" panose="020B0609020204030204" pitchFamily="49" charset="0"/>
              </a:rPr>
              <a:t>db-name;database</a:t>
            </a:r>
            <a:r>
              <a:rPr lang="en-US" sz="1600" dirty="0">
                <a:solidFill>
                  <a:srgbClr val="800000"/>
                </a:solidFill>
                <a:latin typeface="Consolas" panose="020B0609020204030204" pitchFamily="49" charset="0"/>
              </a:rPr>
              <a:t>=</a:t>
            </a:r>
            <a:r>
              <a:rPr lang="en-US" sz="1600" dirty="0" err="1">
                <a:solidFill>
                  <a:srgbClr val="800000"/>
                </a:solidFill>
                <a:latin typeface="Consolas" panose="020B0609020204030204" pitchFamily="49" charset="0"/>
              </a:rPr>
              <a:t>MyDB;trusted_connection</a:t>
            </a:r>
            <a:r>
              <a:rPr lang="en-US" sz="1600" dirty="0">
                <a:solidFill>
                  <a:srgbClr val="800000"/>
                </a:solidFill>
                <a:latin typeface="Consolas" panose="020B0609020204030204" pitchFamily="49" charset="0"/>
              </a:rPr>
              <a:t>=</a:t>
            </a:r>
            <a:r>
              <a:rPr lang="en-US" sz="1600" dirty="0" err="1">
                <a:solidFill>
                  <a:srgbClr val="800000"/>
                </a:solidFill>
                <a:latin typeface="Consolas" panose="020B0609020204030204" pitchFamily="49" charset="0"/>
              </a:rPr>
              <a:t>true;MultipleActiveResultSets</a:t>
            </a:r>
            <a:r>
              <a:rPr lang="en-US" sz="1600" dirty="0">
                <a:solidFill>
                  <a:srgbClr val="800000"/>
                </a:solidFill>
                <a:latin typeface="Consolas" panose="020B0609020204030204" pitchFamily="49" charset="0"/>
              </a:rPr>
              <a:t>=True"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optionsBuilder.UseSqlServer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connectionStr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
        <p:nvSpPr>
          <p:cNvPr id="7" name="TextBox 6">
            <a:extLst>
              <a:ext uri="{FF2B5EF4-FFF2-40B4-BE49-F238E27FC236}">
                <a16:creationId xmlns:a16="http://schemas.microsoft.com/office/drawing/2014/main" id="{6215456E-0185-400E-A94D-27693A69746E}"/>
              </a:ext>
            </a:extLst>
          </p:cNvPr>
          <p:cNvSpPr txBox="1"/>
          <p:nvPr/>
        </p:nvSpPr>
        <p:spPr>
          <a:xfrm>
            <a:off x="462116" y="1290909"/>
            <a:ext cx="11375923" cy="2339102"/>
          </a:xfrm>
          <a:prstGeom prst="rect">
            <a:avLst/>
          </a:prstGeom>
          <a:noFill/>
        </p:spPr>
        <p:txBody>
          <a:bodyPr wrap="square" rtlCol="0">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MyDbContext</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DbContext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DbSet</a:t>
            </a:r>
            <a:r>
              <a:rPr lang="en-US" sz="1600" dirty="0">
                <a:solidFill>
                  <a:srgbClr val="000000"/>
                </a:solidFill>
                <a:latin typeface="Consolas" panose="020B0609020204030204" pitchFamily="49" charset="0"/>
              </a:rPr>
              <a:t>&lt;</a:t>
            </a:r>
            <a:r>
              <a:rPr lang="en-US" sz="1600" dirty="0">
                <a:solidFill>
                  <a:srgbClr val="319089"/>
                </a:solidFill>
                <a:latin typeface="Consolas" panose="020B0609020204030204" pitchFamily="49" charset="0"/>
              </a:rPr>
              <a:t>Auto</a:t>
            </a:r>
            <a:r>
              <a:rPr lang="en-US" sz="1600" dirty="0">
                <a:solidFill>
                  <a:srgbClr val="000000"/>
                </a:solidFill>
                <a:latin typeface="Consolas" panose="020B0609020204030204" pitchFamily="49" charset="0"/>
              </a:rPr>
              <a:t>&gt; Autos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DbSet</a:t>
            </a:r>
            <a:r>
              <a:rPr lang="en-US" sz="1600" dirty="0">
                <a:solidFill>
                  <a:srgbClr val="000000"/>
                </a:solidFill>
                <a:latin typeface="Consolas" panose="020B0609020204030204" pitchFamily="49" charset="0"/>
              </a:rPr>
              <a:t>&lt;</a:t>
            </a:r>
            <a:r>
              <a:rPr lang="en-US" sz="1600" dirty="0">
                <a:solidFill>
                  <a:srgbClr val="319089"/>
                </a:solidFill>
                <a:latin typeface="Consolas" panose="020B0609020204030204" pitchFamily="49" charset="0"/>
              </a:rPr>
              <a:t>Garage</a:t>
            </a:r>
            <a:r>
              <a:rPr lang="en-US" sz="1600" dirty="0">
                <a:solidFill>
                  <a:srgbClr val="000000"/>
                </a:solidFill>
                <a:latin typeface="Consolas" panose="020B0609020204030204" pitchFamily="49" charset="0"/>
              </a:rPr>
              <a:t>&gt; Garages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override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OnConfiguring</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DbContextOptionsBuilder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optionsBuilder</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connectionStr</a:t>
            </a:r>
            <a:r>
              <a:rPr lang="en-US" sz="1600" dirty="0">
                <a:solidFill>
                  <a:srgbClr val="000000"/>
                </a:solidFill>
                <a:latin typeface="Consolas" panose="020B0609020204030204" pitchFamily="49" charset="0"/>
              </a:rPr>
              <a:t>=</a:t>
            </a:r>
            <a:r>
              <a:rPr lang="en-US" sz="1600" dirty="0" err="1">
                <a:solidFill>
                  <a:srgbClr val="319089"/>
                </a:solidFill>
                <a:latin typeface="Consolas" panose="020B0609020204030204" pitchFamily="49" charset="0"/>
              </a:rPr>
              <a:t>ConfigurationManager</a:t>
            </a:r>
            <a:r>
              <a:rPr lang="en-US" sz="1600" dirty="0" err="1">
                <a:solidFill>
                  <a:srgbClr val="000000"/>
                </a:solidFill>
                <a:latin typeface="Consolas" panose="020B0609020204030204" pitchFamily="49" charset="0"/>
              </a:rPr>
              <a:t>.ConnectionStrings</a:t>
            </a:r>
            <a:r>
              <a:rPr lang="en-US" sz="1600" dirty="0">
                <a:solidFill>
                  <a:srgbClr val="000000"/>
                </a:solidFill>
                <a:latin typeface="Consolas" panose="020B0609020204030204" pitchFamily="49" charset="0"/>
              </a:rPr>
              <a:t>[“</a:t>
            </a:r>
            <a:r>
              <a:rPr lang="en-US" sz="1600" dirty="0" err="1">
                <a:solidFill>
                  <a:srgbClr val="800000"/>
                </a:solidFill>
                <a:latin typeface="Consolas" panose="020B0609020204030204" pitchFamily="49" charset="0"/>
              </a:rPr>
              <a:t>MyConnection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ConnectionString</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optionsBuilder.UseSqlServer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connectionStr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2153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3655"/>
            <a:ext cx="10515600" cy="794204"/>
          </a:xfrm>
        </p:spPr>
        <p:txBody>
          <a:bodyPr/>
          <a:lstStyle/>
          <a:p>
            <a:r>
              <a:rPr lang="nl-BE" dirty="0" err="1"/>
              <a:t>Fluent</a:t>
            </a:r>
            <a:r>
              <a:rPr lang="nl-BE" dirty="0"/>
              <a:t> API in de </a:t>
            </a:r>
            <a:r>
              <a:rPr lang="nl-BE" dirty="0" err="1"/>
              <a:t>DbContext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42451" y="887859"/>
            <a:ext cx="11464413" cy="5699753"/>
          </a:xfrm>
        </p:spPr>
        <p:txBody>
          <a:bodyPr>
            <a:normAutofit/>
          </a:bodyPr>
          <a:lstStyle/>
          <a:p>
            <a:r>
              <a:rPr lang="nl-BE" dirty="0"/>
              <a:t>Bij het instantiëren van onze </a:t>
            </a:r>
            <a:r>
              <a:rPr lang="nl-BE" dirty="0" err="1"/>
              <a:t>DbContext</a:t>
            </a:r>
            <a:r>
              <a:rPr lang="nl-BE" dirty="0"/>
              <a:t> kunnen we nagaan of de database reeds bestaat met de functie </a:t>
            </a:r>
            <a:r>
              <a:rPr lang="en-US" dirty="0" err="1"/>
              <a:t>Database.</a:t>
            </a:r>
            <a:r>
              <a:rPr lang="en-US" b="1" dirty="0" err="1"/>
              <a:t>EnsureCreated</a:t>
            </a:r>
            <a:r>
              <a:rPr lang="en-US" dirty="0"/>
              <a:t>() </a:t>
            </a:r>
          </a:p>
          <a:p>
            <a:r>
              <a:rPr lang="nl-BE" dirty="0"/>
              <a:t>Als de database niet bestaat wordt de virtuele functie </a:t>
            </a:r>
            <a:r>
              <a:rPr lang="nl-BE" dirty="0" err="1"/>
              <a:t>OnModelCreating</a:t>
            </a:r>
            <a:r>
              <a:rPr lang="nl-BE" dirty="0"/>
              <a:t>() aangeroepen. We kunnen deze functie implementeren.</a:t>
            </a:r>
          </a:p>
          <a:p>
            <a:r>
              <a:rPr lang="nl-BE" dirty="0"/>
              <a:t>In </a:t>
            </a:r>
            <a:r>
              <a:rPr lang="nl-BE" b="1" dirty="0" err="1"/>
              <a:t>OnModelCreating</a:t>
            </a:r>
            <a:r>
              <a:rPr lang="nl-BE" dirty="0"/>
              <a:t> kunnen we de creatie van het model beïnvloeden via de parameter van het type </a:t>
            </a:r>
            <a:r>
              <a:rPr lang="nl-BE" dirty="0" err="1"/>
              <a:t>ModelBuilder</a:t>
            </a:r>
            <a:r>
              <a:rPr lang="nl-BE" dirty="0"/>
              <a:t>.</a:t>
            </a:r>
          </a:p>
          <a:p>
            <a:r>
              <a:rPr lang="nl-BE" dirty="0"/>
              <a:t>In Modelbuilder kunnen we (bijna) elk aspect configureren die de </a:t>
            </a:r>
            <a:r>
              <a:rPr lang="nl-BE" dirty="0" err="1"/>
              <a:t>mapper</a:t>
            </a:r>
            <a:r>
              <a:rPr lang="nl-BE" dirty="0"/>
              <a:t> gebruikt om onze code om te zetten naar de database.</a:t>
            </a:r>
          </a:p>
          <a:p>
            <a:r>
              <a:rPr lang="nl-BE" dirty="0"/>
              <a:t>Dit proces van configureren noemt men </a:t>
            </a:r>
            <a:r>
              <a:rPr lang="nl-BE" b="1" dirty="0" err="1"/>
              <a:t>Fluent</a:t>
            </a:r>
            <a:r>
              <a:rPr lang="nl-BE" b="1" dirty="0"/>
              <a:t> API</a:t>
            </a:r>
            <a:r>
              <a:rPr lang="nl-BE" dirty="0"/>
              <a:t>.</a:t>
            </a:r>
          </a:p>
          <a:p>
            <a:pPr marL="457200" lvl="1" indent="0">
              <a:buNone/>
            </a:pPr>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override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OnModelCreating</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ModelBuilder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modelBuilder</a:t>
            </a:r>
            <a:r>
              <a:rPr lang="en-US" sz="1400" dirty="0">
                <a:solidFill>
                  <a:srgbClr val="000000"/>
                </a:solidFill>
                <a:latin typeface="Consolas" panose="020B0609020204030204" pitchFamily="49" charset="0"/>
              </a:rPr>
              <a:t>) {</a:t>
            </a:r>
          </a:p>
          <a:p>
            <a:pPr marL="457200" lvl="1"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modelBuilder.Entity</a:t>
            </a:r>
            <a:r>
              <a:rPr lang="en-US" sz="1400" dirty="0">
                <a:solidFill>
                  <a:srgbClr val="000000"/>
                </a:solidFill>
                <a:latin typeface="Consolas" panose="020B0609020204030204" pitchFamily="49" charset="0"/>
              </a:rPr>
              <a:t>&lt;</a:t>
            </a:r>
            <a:r>
              <a:rPr lang="en-US" sz="1400" dirty="0">
                <a:solidFill>
                  <a:srgbClr val="2B91AF"/>
                </a:solidFill>
                <a:latin typeface="Consolas" panose="020B0609020204030204" pitchFamily="49" charset="0"/>
              </a:rPr>
              <a:t>Client</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ToTable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Klant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457200" lvl="1"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modelBuilder.Entity</a:t>
            </a:r>
            <a:r>
              <a:rPr lang="en-US" sz="1400" dirty="0">
                <a:solidFill>
                  <a:srgbClr val="000000"/>
                </a:solidFill>
                <a:latin typeface="Consolas" panose="020B0609020204030204" pitchFamily="49" charset="0"/>
              </a:rPr>
              <a:t>&lt;</a:t>
            </a:r>
            <a:r>
              <a:rPr lang="en-US" sz="1400" dirty="0">
                <a:solidFill>
                  <a:srgbClr val="2B91AF"/>
                </a:solidFill>
                <a:latin typeface="Consolas" panose="020B0609020204030204" pitchFamily="49" charset="0"/>
              </a:rPr>
              <a:t>Client</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HasKey</a:t>
            </a:r>
            <a:r>
              <a:rPr lang="en-US" sz="1400" dirty="0">
                <a:solidFill>
                  <a:srgbClr val="000000"/>
                </a:solidFill>
                <a:latin typeface="Consolas" panose="020B0609020204030204" pitchFamily="49" charset="0"/>
              </a:rPr>
              <a:t>(x =&gt; </a:t>
            </a:r>
            <a:r>
              <a:rPr lang="en-US" sz="1400" dirty="0" err="1">
                <a:solidFill>
                  <a:srgbClr val="000000"/>
                </a:solidFill>
                <a:latin typeface="Consolas" panose="020B0609020204030204" pitchFamily="49" charset="0"/>
              </a:rPr>
              <a:t>x.PersonID</a:t>
            </a:r>
            <a:r>
              <a:rPr lang="en-US" sz="1400" dirty="0">
                <a:solidFill>
                  <a:srgbClr val="000000"/>
                </a:solidFill>
                <a:latin typeface="Consolas" panose="020B0609020204030204" pitchFamily="49" charset="0"/>
              </a:rPr>
              <a:t>);</a:t>
            </a:r>
          </a:p>
          <a:p>
            <a:pPr marL="457200" lvl="1"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modelBuilder.Entity</a:t>
            </a:r>
            <a:r>
              <a:rPr lang="en-US" sz="1400" dirty="0">
                <a:solidFill>
                  <a:srgbClr val="000000"/>
                </a:solidFill>
                <a:latin typeface="Consolas" panose="020B0609020204030204" pitchFamily="49" charset="0"/>
              </a:rPr>
              <a:t>&lt;</a:t>
            </a:r>
            <a:r>
              <a:rPr lang="en-US" sz="1400" dirty="0">
                <a:solidFill>
                  <a:srgbClr val="2B91AF"/>
                </a:solidFill>
                <a:latin typeface="Consolas" panose="020B0609020204030204" pitchFamily="49" charset="0"/>
              </a:rPr>
              <a:t>Client</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HasMany</a:t>
            </a:r>
            <a:r>
              <a:rPr lang="en-US" sz="1400" dirty="0">
                <a:solidFill>
                  <a:srgbClr val="000000"/>
                </a:solidFill>
                <a:latin typeface="Consolas" panose="020B0609020204030204" pitchFamily="49" charset="0"/>
              </a:rPr>
              <a:t>(x =&gt; </a:t>
            </a:r>
            <a:r>
              <a:rPr lang="en-US" sz="1400" dirty="0" err="1">
                <a:solidFill>
                  <a:srgbClr val="000000"/>
                </a:solidFill>
                <a:latin typeface="Consolas" panose="020B0609020204030204" pitchFamily="49" charset="0"/>
              </a:rPr>
              <a:t>x.Address</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WithOne</a:t>
            </a:r>
            <a:r>
              <a:rPr lang="en-US" sz="1400" dirty="0">
                <a:solidFill>
                  <a:srgbClr val="000000"/>
                </a:solidFill>
                <a:latin typeface="Consolas" panose="020B0609020204030204" pitchFamily="49" charset="0"/>
              </a:rPr>
              <a:t>(x =&gt; </a:t>
            </a:r>
            <a:r>
              <a:rPr lang="en-US" sz="1400" dirty="0" err="1">
                <a:solidFill>
                  <a:srgbClr val="000000"/>
                </a:solidFill>
                <a:latin typeface="Consolas" panose="020B0609020204030204" pitchFamily="49" charset="0"/>
              </a:rPr>
              <a:t>x.Client</a:t>
            </a:r>
            <a:r>
              <a:rPr lang="en-US" sz="1400" dirty="0">
                <a:solidFill>
                  <a:srgbClr val="000000"/>
                </a:solidFill>
                <a:latin typeface="Consolas" panose="020B0609020204030204" pitchFamily="49" charset="0"/>
              </a:rPr>
              <a:t>);</a:t>
            </a:r>
          </a:p>
          <a:p>
            <a:pPr marL="457200" lvl="1" indent="0">
              <a:buNone/>
            </a:pPr>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base</a:t>
            </a:r>
            <a:r>
              <a:rPr lang="en-US" sz="1400" dirty="0" err="1">
                <a:solidFill>
                  <a:srgbClr val="000000"/>
                </a:solidFill>
                <a:latin typeface="Consolas" panose="020B0609020204030204" pitchFamily="49" charset="0"/>
              </a:rPr>
              <a:t>.OnModelCreating</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modelBuilder</a:t>
            </a:r>
            <a:r>
              <a:rPr lang="en-US" sz="1400" dirty="0">
                <a:solidFill>
                  <a:srgbClr val="000000"/>
                </a:solidFill>
                <a:latin typeface="Consolas" panose="020B0609020204030204" pitchFamily="49" charset="0"/>
              </a:rPr>
              <a:t>);</a:t>
            </a:r>
          </a:p>
          <a:p>
            <a:pPr marL="457200" lvl="1" indent="0">
              <a:buNone/>
            </a:pPr>
            <a:r>
              <a:rPr lang="en-US" sz="1400" dirty="0">
                <a:solidFill>
                  <a:srgbClr val="000000"/>
                </a:solidFill>
                <a:latin typeface="Consolas" panose="020B0609020204030204" pitchFamily="49" charset="0"/>
              </a:rPr>
              <a:t>}</a:t>
            </a:r>
            <a:endParaRPr lang="nl-BE" sz="1400" dirty="0"/>
          </a:p>
        </p:txBody>
      </p:sp>
    </p:spTree>
    <p:extLst>
      <p:ext uri="{BB962C8B-B14F-4D97-AF65-F5344CB8AC3E}">
        <p14:creationId xmlns:p14="http://schemas.microsoft.com/office/powerpoint/2010/main" val="214003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ck hanging on the wall&#10;&#10;Description automatically generated">
            <a:extLst>
              <a:ext uri="{FF2B5EF4-FFF2-40B4-BE49-F238E27FC236}">
                <a16:creationId xmlns:a16="http://schemas.microsoft.com/office/drawing/2014/main" id="{CC779CAA-215A-4C46-88BD-1BBDB05FD5AE}"/>
              </a:ext>
            </a:extLst>
          </p:cNvPr>
          <p:cNvPicPr>
            <a:picLocks noChangeAspect="1"/>
          </p:cNvPicPr>
          <p:nvPr/>
        </p:nvPicPr>
        <p:blipFill rotWithShape="1">
          <a:blip r:embed="rId2">
            <a:extLst>
              <a:ext uri="{28A0092B-C50C-407E-A947-70E740481C1C}">
                <a14:useLocalDpi xmlns:a14="http://schemas.microsoft.com/office/drawing/2010/main" val="0"/>
              </a:ext>
            </a:extLst>
          </a:blip>
          <a:srcRect l="9366" t="6593" r="24213" b="-1"/>
          <a:stretch/>
        </p:blipFill>
        <p:spPr>
          <a:xfrm>
            <a:off x="3522468" y="10"/>
            <a:ext cx="8669532" cy="6857990"/>
          </a:xfrm>
          <a:prstGeom prst="rect">
            <a:avLst/>
          </a:prstGeom>
        </p:spPr>
      </p:pic>
      <p:sp>
        <p:nvSpPr>
          <p:cNvPr id="64" name="Rectangle 5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71094" y="1161288"/>
            <a:ext cx="3438144" cy="1124712"/>
          </a:xfrm>
        </p:spPr>
        <p:txBody>
          <a:bodyPr anchor="b">
            <a:normAutofit/>
          </a:bodyPr>
          <a:lstStyle/>
          <a:p>
            <a:r>
              <a:rPr lang="nl-BE" sz="2800"/>
              <a:t>Labo</a:t>
            </a:r>
          </a:p>
        </p:txBody>
      </p:sp>
      <p:sp>
        <p:nvSpPr>
          <p:cNvPr id="65"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71094" y="2718054"/>
            <a:ext cx="3438906" cy="3207258"/>
          </a:xfrm>
        </p:spPr>
        <p:txBody>
          <a:bodyPr anchor="t">
            <a:normAutofit/>
          </a:bodyPr>
          <a:lstStyle/>
          <a:p>
            <a:r>
              <a:rPr lang="nl-BE" sz="1700" dirty="0"/>
              <a:t>Voeg de nodige NuGet bibliotheken toe om Entity Framework .x te gebruiken in de ……….. applicatie.</a:t>
            </a:r>
          </a:p>
          <a:p>
            <a:r>
              <a:rPr lang="nl-BE" sz="1700" dirty="0"/>
              <a:t>Maak POCO klassen die we gebruiken om in de ……. applicatie voor de database te genereren.</a:t>
            </a:r>
          </a:p>
          <a:p>
            <a:r>
              <a:rPr lang="nl-BE" sz="1700" dirty="0"/>
              <a:t>Maak een DB-Context klasse aan en zorg ervoor dat de database tabellen worden aangemaakt in de database.</a:t>
            </a:r>
          </a:p>
        </p:txBody>
      </p:sp>
    </p:spTree>
    <p:extLst>
      <p:ext uri="{BB962C8B-B14F-4D97-AF65-F5344CB8AC3E}">
        <p14:creationId xmlns:p14="http://schemas.microsoft.com/office/powerpoint/2010/main" val="3488432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B51DF3-B4AB-4B94-AA0C-ECC0872D30DF}"/>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32493"/>
          <a:stretch/>
        </p:blipFill>
        <p:spPr>
          <a:xfrm>
            <a:off x="20" y="10"/>
            <a:ext cx="12191981" cy="6857990"/>
          </a:xfrm>
          <a:prstGeom prst="rect">
            <a:avLst/>
          </a:prstGeom>
        </p:spPr>
      </p:pic>
      <p:sp>
        <p:nvSpPr>
          <p:cNvPr id="115"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04553" y="3091928"/>
            <a:ext cx="9078562"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a:t>Data Migrations</a:t>
            </a:r>
          </a:p>
        </p:txBody>
      </p:sp>
      <p:sp>
        <p:nvSpPr>
          <p:cNvPr id="11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6526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Data </a:t>
            </a:r>
            <a:r>
              <a:rPr lang="nl-BE" dirty="0" err="1"/>
              <a:t>migrations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270953"/>
          </a:xfrm>
        </p:spPr>
        <p:txBody>
          <a:bodyPr>
            <a:normAutofit/>
          </a:bodyPr>
          <a:lstStyle/>
          <a:p>
            <a:r>
              <a:rPr lang="nl-BE" dirty="0"/>
              <a:t>In het hoofdstuk ‘forward engineering’ hebben we gezien hoe we een database genereren vertrekkende uit onze POCO-klassen. Hiervoor hebben we de methode ‘</a:t>
            </a:r>
            <a:r>
              <a:rPr lang="nl-BE" dirty="0" err="1"/>
              <a:t>EnsureCreated</a:t>
            </a:r>
            <a:r>
              <a:rPr lang="nl-BE" dirty="0"/>
              <a:t>()’ gebruikt.</a:t>
            </a:r>
          </a:p>
          <a:p>
            <a:r>
              <a:rPr lang="nl-BE" dirty="0"/>
              <a:t>Naar analogie met reverse engineering is het nadeel dat latere wijzigingen niet doorgevoerd worden in de database. De functie gaat enkel na of de database reeds bestaat.</a:t>
            </a:r>
          </a:p>
          <a:p>
            <a:r>
              <a:rPr lang="nl-BE" dirty="0"/>
              <a:t>In dit geval is het een optie om de database te verwijderen en opnieuw te genereren. Maar in praktijk is dit meestal niet mogelijk omdat de database reeds data zal bevatten.</a:t>
            </a:r>
          </a:p>
          <a:p>
            <a:r>
              <a:rPr lang="nl-BE" dirty="0"/>
              <a:t>EF heeft hier de mogelijkheid om via </a:t>
            </a:r>
            <a:r>
              <a:rPr lang="nl-BE" dirty="0" err="1"/>
              <a:t>Migrations</a:t>
            </a:r>
            <a:r>
              <a:rPr lang="nl-BE" dirty="0"/>
              <a:t> later wijzigingen in de database door te voeren.</a:t>
            </a:r>
          </a:p>
        </p:txBody>
      </p:sp>
    </p:spTree>
    <p:extLst>
      <p:ext uri="{BB962C8B-B14F-4D97-AF65-F5344CB8AC3E}">
        <p14:creationId xmlns:p14="http://schemas.microsoft.com/office/powerpoint/2010/main" val="342881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Voordelen van data </a:t>
            </a:r>
            <a:r>
              <a:rPr lang="nl-BE" dirty="0" err="1"/>
              <a:t>migration</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Indien we wijzigingen aanbrengen in het databaseschema kunnen we later automatisch aanpassingen laten doorvoeren in de database zonder dat er data verloren gaat.</a:t>
            </a:r>
          </a:p>
          <a:p>
            <a:r>
              <a:rPr lang="nl-BE" dirty="0"/>
              <a:t>We kunnen die wijzigingen ook terug ongedaan maken indien nodig en terugkeren naar een vroegere toestand.</a:t>
            </a:r>
          </a:p>
          <a:p>
            <a:r>
              <a:rPr lang="nl-BE" dirty="0"/>
              <a:t>We kunnen ervoor kiezen om de migratie manueel door te voeren of automatisch wanneer onze applicatie opstart.</a:t>
            </a:r>
          </a:p>
          <a:p>
            <a:r>
              <a:rPr lang="nl-BE" dirty="0"/>
              <a:t>Data migratie is ook beschikbaar in EF6 maar werkt iets anders dan bij EF Core.</a:t>
            </a:r>
          </a:p>
        </p:txBody>
      </p:sp>
    </p:spTree>
    <p:extLst>
      <p:ext uri="{BB962C8B-B14F-4D97-AF65-F5344CB8AC3E}">
        <p14:creationId xmlns:p14="http://schemas.microsoft.com/office/powerpoint/2010/main" val="283844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Werken met data </a:t>
            </a:r>
            <a:r>
              <a:rPr lang="nl-BE" dirty="0" err="1"/>
              <a:t>migrations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085316"/>
            <a:ext cx="10515600" cy="5460763"/>
          </a:xfrm>
        </p:spPr>
        <p:txBody>
          <a:bodyPr>
            <a:normAutofit/>
          </a:bodyPr>
          <a:lstStyle/>
          <a:p>
            <a:r>
              <a:rPr lang="nl-BE" dirty="0"/>
              <a:t>Ook hier is er geen grafische gebruikersinterface beschikbaar, maar moeten alle handelingen via commando’s uitgevoerd worden.</a:t>
            </a:r>
          </a:p>
          <a:p>
            <a:r>
              <a:rPr lang="nl-BE" dirty="0"/>
              <a:t>Net zoals bij reverse engineering hebben we hier ook de keuze tussen </a:t>
            </a:r>
            <a:r>
              <a:rPr lang="nl-BE" dirty="0" err="1"/>
              <a:t>PowerShell</a:t>
            </a:r>
            <a:r>
              <a:rPr lang="nl-BE" dirty="0"/>
              <a:t> en </a:t>
            </a:r>
            <a:r>
              <a:rPr lang="nl-BE" dirty="0" err="1"/>
              <a:t>Dotnet</a:t>
            </a:r>
            <a:r>
              <a:rPr lang="nl-BE" dirty="0"/>
              <a:t> commando’s:</a:t>
            </a:r>
          </a:p>
          <a:p>
            <a:pPr lvl="1"/>
            <a:r>
              <a:rPr lang="nl-BE" dirty="0" err="1"/>
              <a:t>PowerShell</a:t>
            </a:r>
            <a:r>
              <a:rPr lang="nl-BE" dirty="0"/>
              <a:t>: In VS gebruiken we Package Manager Console = PMC&gt;</a:t>
            </a:r>
          </a:p>
          <a:p>
            <a:pPr lvl="1"/>
            <a:r>
              <a:rPr lang="nl-BE" dirty="0" err="1"/>
              <a:t>Dotnet</a:t>
            </a:r>
            <a:r>
              <a:rPr lang="nl-BE" dirty="0"/>
              <a:t> Commando’s: uitgevoerd in </a:t>
            </a:r>
            <a:r>
              <a:rPr lang="nl-BE" dirty="0" err="1"/>
              <a:t>Command</a:t>
            </a:r>
            <a:r>
              <a:rPr lang="nl-BE" dirty="0"/>
              <a:t> prompt = CMD&gt;</a:t>
            </a:r>
          </a:p>
          <a:p>
            <a:r>
              <a:rPr lang="nl-BE" dirty="0"/>
              <a:t>Om </a:t>
            </a:r>
            <a:r>
              <a:rPr lang="nl-BE" dirty="0" err="1"/>
              <a:t>Migrations</a:t>
            </a:r>
            <a:r>
              <a:rPr lang="nl-BE" dirty="0"/>
              <a:t> door te voeren moeten we ook de package </a:t>
            </a:r>
            <a:r>
              <a:rPr lang="nl-BE" dirty="0" err="1"/>
              <a:t>Microsoft.EntityFrameworkCore.Tools</a:t>
            </a:r>
            <a:r>
              <a:rPr lang="nl-BE" dirty="0"/>
              <a:t> installeren in het huidige opstartproject om migraties uit te voeren.</a:t>
            </a:r>
          </a:p>
          <a:p>
            <a:pPr lvl="1"/>
            <a:r>
              <a:rPr lang="nl-BE" dirty="0"/>
              <a:t>Indien we kiezen voor automatische migraties bij het opstarten van onze applicatie moeten de tools in dit project geïnstalleerd worden.</a:t>
            </a:r>
          </a:p>
          <a:p>
            <a:pPr lvl="1"/>
            <a:r>
              <a:rPr lang="nl-BE" dirty="0"/>
              <a:t>Er moet in dit project ook een referentie gemaakt worden naar het project waarin de </a:t>
            </a:r>
            <a:r>
              <a:rPr lang="nl-BE" dirty="0" err="1"/>
              <a:t>models</a:t>
            </a:r>
            <a:r>
              <a:rPr lang="nl-BE" dirty="0"/>
              <a:t> en </a:t>
            </a:r>
            <a:r>
              <a:rPr lang="nl-BE" dirty="0" err="1"/>
              <a:t>DbContext</a:t>
            </a:r>
            <a:r>
              <a:rPr lang="nl-BE" dirty="0"/>
              <a:t> beschreven staan.</a:t>
            </a:r>
          </a:p>
        </p:txBody>
      </p:sp>
    </p:spTree>
    <p:extLst>
      <p:ext uri="{BB962C8B-B14F-4D97-AF65-F5344CB8AC3E}">
        <p14:creationId xmlns:p14="http://schemas.microsoft.com/office/powerpoint/2010/main" val="40464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Databases versus Code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In de wereld van dataopslag zijn </a:t>
            </a:r>
            <a:r>
              <a:rPr lang="nl-BE" b="1" dirty="0"/>
              <a:t>relationele databases </a:t>
            </a:r>
            <a:r>
              <a:rPr lang="nl-BE" dirty="0"/>
              <a:t>nog steeds </a:t>
            </a:r>
            <a:r>
              <a:rPr lang="nl-BE" b="1" dirty="0"/>
              <a:t>dominant</a:t>
            </a:r>
            <a:r>
              <a:rPr lang="nl-BE" dirty="0"/>
              <a:t>. Oracle, My SQL, SQL Server, …</a:t>
            </a:r>
          </a:p>
          <a:p>
            <a:r>
              <a:rPr lang="nl-BE" dirty="0"/>
              <a:t>In de programmatie wordt er vooral gebruik gemaakt van object georiënteerde talen (OOP = </a:t>
            </a:r>
            <a:r>
              <a:rPr lang="en-US" dirty="0"/>
              <a:t>Object Oriented Programming</a:t>
            </a:r>
            <a:r>
              <a:rPr lang="nl-BE" dirty="0"/>
              <a:t>)</a:t>
            </a:r>
          </a:p>
          <a:p>
            <a:r>
              <a:rPr lang="nl-BE" dirty="0"/>
              <a:t>In mindere mate vinden we ook Object georiënteerde databases die het mogelijk maken om objecten te stockeren. (OODB = </a:t>
            </a:r>
            <a:r>
              <a:rPr lang="en-US" dirty="0"/>
              <a:t>Object Oriented Databases</a:t>
            </a:r>
            <a:r>
              <a:rPr lang="nl-BE" dirty="0"/>
              <a:t>)</a:t>
            </a:r>
          </a:p>
          <a:p>
            <a:r>
              <a:rPr lang="nl-BE" dirty="0"/>
              <a:t>Entity Framework tracht een brug te slaan tussen de dataopslag in databases en het werken met objecten door gebruik te maken van een object van/naar relationele opslag vertaler: Object-</a:t>
            </a:r>
            <a:r>
              <a:rPr lang="nl-BE" dirty="0" err="1"/>
              <a:t>Relational</a:t>
            </a:r>
            <a:r>
              <a:rPr lang="nl-BE" dirty="0"/>
              <a:t> </a:t>
            </a:r>
            <a:r>
              <a:rPr lang="nl-BE" dirty="0" err="1"/>
              <a:t>Mapper</a:t>
            </a:r>
            <a:endParaRPr lang="nl-BE" dirty="0"/>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	</a:t>
            </a:r>
          </a:p>
        </p:txBody>
      </p:sp>
      <p:pic>
        <p:nvPicPr>
          <p:cNvPr id="4" name="Content Placeholder 3" descr="Windows PowerShell">
            <a:extLst>
              <a:ext uri="{FF2B5EF4-FFF2-40B4-BE49-F238E27FC236}">
                <a16:creationId xmlns:a16="http://schemas.microsoft.com/office/drawing/2014/main" id="{B6D3D351-BB5B-E3A6-ECDC-2E77A5B19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817" y="847725"/>
            <a:ext cx="9800170" cy="5519738"/>
          </a:xfrm>
          <a:prstGeom prst="rect">
            <a:avLst/>
          </a:prstGeom>
        </p:spPr>
      </p:pic>
    </p:spTree>
    <p:extLst>
      <p:ext uri="{BB962C8B-B14F-4D97-AF65-F5344CB8AC3E}">
        <p14:creationId xmlns:p14="http://schemas.microsoft.com/office/powerpoint/2010/main" val="294062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10013" y="93655"/>
            <a:ext cx="10515600" cy="794204"/>
          </a:xfrm>
        </p:spPr>
        <p:txBody>
          <a:bodyPr/>
          <a:lstStyle/>
          <a:p>
            <a:r>
              <a:rPr lang="nl-BE" dirty="0"/>
              <a:t>Het maken van data </a:t>
            </a:r>
            <a:r>
              <a:rPr lang="nl-BE" dirty="0" err="1"/>
              <a:t>migrations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7" y="887860"/>
            <a:ext cx="11562459" cy="5769314"/>
          </a:xfrm>
        </p:spPr>
        <p:txBody>
          <a:bodyPr>
            <a:normAutofit/>
          </a:bodyPr>
          <a:lstStyle/>
          <a:p>
            <a:r>
              <a:rPr lang="nl-BE" dirty="0"/>
              <a:t>Data </a:t>
            </a:r>
            <a:r>
              <a:rPr lang="nl-BE" dirty="0" err="1"/>
              <a:t>migrations</a:t>
            </a:r>
            <a:r>
              <a:rPr lang="nl-BE" dirty="0"/>
              <a:t> kunnen we genereren met de commando’s :</a:t>
            </a:r>
          </a:p>
          <a:p>
            <a:pPr lvl="1"/>
            <a:r>
              <a:rPr lang="nl-BE" dirty="0"/>
              <a:t>PMC&gt; 	</a:t>
            </a:r>
            <a:r>
              <a:rPr lang="nl-BE" b="1" dirty="0" err="1"/>
              <a:t>Add</a:t>
            </a:r>
            <a:r>
              <a:rPr lang="nl-BE" b="1" dirty="0"/>
              <a:t>-Migration &lt;migratie naam&gt; [opties]</a:t>
            </a:r>
          </a:p>
          <a:p>
            <a:pPr lvl="1"/>
            <a:r>
              <a:rPr lang="nl-BE" dirty="0"/>
              <a:t>CMD&gt;	</a:t>
            </a:r>
            <a:r>
              <a:rPr lang="nl-BE" b="1" dirty="0" err="1"/>
              <a:t>dotnet-ef</a:t>
            </a:r>
            <a:r>
              <a:rPr lang="nl-BE" b="1" dirty="0"/>
              <a:t> </a:t>
            </a:r>
            <a:r>
              <a:rPr lang="nl-BE" b="1" dirty="0" err="1"/>
              <a:t>migrations</a:t>
            </a:r>
            <a:r>
              <a:rPr lang="nl-BE" b="1" dirty="0"/>
              <a:t> </a:t>
            </a:r>
            <a:r>
              <a:rPr lang="nl-BE" b="1" dirty="0" err="1"/>
              <a:t>add</a:t>
            </a:r>
            <a:r>
              <a:rPr lang="nl-BE" b="1" dirty="0"/>
              <a:t> &lt;migratie naam&gt; [opties]</a:t>
            </a:r>
          </a:p>
          <a:p>
            <a:r>
              <a:rPr lang="nl-BE" dirty="0"/>
              <a:t>Het migratie commando gebruikt net als de </a:t>
            </a:r>
            <a:r>
              <a:rPr lang="nl-BE" dirty="0" err="1"/>
              <a:t>EnsureCreated</a:t>
            </a:r>
            <a:r>
              <a:rPr lang="nl-BE" dirty="0"/>
              <a:t>() functie de </a:t>
            </a:r>
            <a:r>
              <a:rPr lang="nl-BE" dirty="0" err="1"/>
              <a:t>DbContext</a:t>
            </a:r>
            <a:r>
              <a:rPr lang="nl-BE" dirty="0"/>
              <a:t> klasse als leidraad om de migratie uit te voeren. </a:t>
            </a:r>
          </a:p>
          <a:p>
            <a:r>
              <a:rPr lang="nl-BE" dirty="0"/>
              <a:t>Bij de uitvoering van een migratie worden er enkele files toegevoegd aan het project:</a:t>
            </a:r>
          </a:p>
          <a:p>
            <a:pPr lvl="1"/>
            <a:r>
              <a:rPr lang="nl-BE" dirty="0"/>
              <a:t>Een klasse met de naam die als parameter is meegegeven in het commando maar voorafgegaan door een timestamp. De klasse is overgeërfd van de </a:t>
            </a:r>
            <a:r>
              <a:rPr lang="nl-BE" dirty="0" err="1"/>
              <a:t>EntityFrameworkCore.Migrations.Migration</a:t>
            </a:r>
            <a:r>
              <a:rPr lang="nl-BE" dirty="0"/>
              <a:t> klasse.</a:t>
            </a:r>
          </a:p>
          <a:p>
            <a:pPr lvl="1"/>
            <a:r>
              <a:rPr lang="nl-BE" dirty="0"/>
              <a:t>Een klasse met dezelfde naam als bovenstaande klasse maar met toevoeging van .Designer. Deze klasse bevat de metadata informatie.</a:t>
            </a:r>
          </a:p>
          <a:p>
            <a:pPr lvl="1"/>
            <a:r>
              <a:rPr lang="nl-BE" dirty="0"/>
              <a:t>Een derde klasse met de naam </a:t>
            </a:r>
            <a:r>
              <a:rPr lang="nl-BE" dirty="0" err="1"/>
              <a:t>MyContextModelSnapshot.cs</a:t>
            </a:r>
            <a:r>
              <a:rPr lang="nl-BE" dirty="0"/>
              <a:t>.  Hierin staan de veranderingen beschreven tegenover de vorige versie.</a:t>
            </a:r>
          </a:p>
          <a:p>
            <a:pPr lvl="1"/>
            <a:endParaRPr lang="nl-BE" dirty="0"/>
          </a:p>
        </p:txBody>
      </p:sp>
    </p:spTree>
    <p:extLst>
      <p:ext uri="{BB962C8B-B14F-4D97-AF65-F5344CB8AC3E}">
        <p14:creationId xmlns:p14="http://schemas.microsoft.com/office/powerpoint/2010/main" val="4461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10013" y="93655"/>
            <a:ext cx="10515600" cy="794204"/>
          </a:xfrm>
        </p:spPr>
        <p:txBody>
          <a:bodyPr/>
          <a:lstStyle/>
          <a:p>
            <a:r>
              <a:rPr lang="nl-BE" dirty="0"/>
              <a:t>Onder de motorkap van data </a:t>
            </a:r>
            <a:r>
              <a:rPr lang="nl-BE" dirty="0" err="1"/>
              <a:t>migrations</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7" y="965675"/>
            <a:ext cx="11562459" cy="5798669"/>
          </a:xfrm>
        </p:spPr>
        <p:txBody>
          <a:bodyPr>
            <a:normAutofit lnSpcReduction="10000"/>
          </a:bodyPr>
          <a:lstStyle/>
          <a:p>
            <a:r>
              <a:rPr lang="nl-BE" dirty="0"/>
              <a:t>De data migratie klasse:</a:t>
            </a:r>
          </a:p>
          <a:p>
            <a:pPr lvl="1"/>
            <a:r>
              <a:rPr lang="nl-BE" dirty="0"/>
              <a:t>Bevat 3 belangrijke methodes:</a:t>
            </a:r>
          </a:p>
          <a:p>
            <a:pPr lvl="2"/>
            <a:r>
              <a:rPr lang="nl-BE" dirty="0"/>
              <a:t>Up(): Hier zijn alle functies beschreven om de database naar zijn nieuwe staat te brengen.</a:t>
            </a:r>
          </a:p>
          <a:p>
            <a:pPr lvl="2"/>
            <a:r>
              <a:rPr lang="nl-BE" dirty="0"/>
              <a:t>Down(): Bevat functies die ervoor zorgen dat de database wordt hersteld naar de vorige toestand.</a:t>
            </a:r>
          </a:p>
          <a:p>
            <a:pPr lvl="2"/>
            <a:r>
              <a:rPr lang="nl-BE" dirty="0" err="1"/>
              <a:t>BuildTargetModel</a:t>
            </a:r>
            <a:r>
              <a:rPr lang="nl-BE" dirty="0"/>
              <a:t>(): Geeft de status weer van het objectmodel tijdens de migratie. </a:t>
            </a:r>
          </a:p>
          <a:p>
            <a:pPr lvl="1"/>
            <a:r>
              <a:rPr lang="nl-BE" dirty="0"/>
              <a:t>De Up en Down functies kunnen gewijzigd worden. Deze functies bevatten, net als bij </a:t>
            </a:r>
            <a:r>
              <a:rPr lang="nl-BE" dirty="0" err="1"/>
              <a:t>OnModelCreating</a:t>
            </a:r>
            <a:r>
              <a:rPr lang="nl-BE" dirty="0"/>
              <a:t>(), de mogelijkheid om te werken in </a:t>
            </a:r>
            <a:r>
              <a:rPr lang="nl-BE" dirty="0" err="1"/>
              <a:t>Fluent</a:t>
            </a:r>
            <a:r>
              <a:rPr lang="nl-BE" dirty="0"/>
              <a:t> API. </a:t>
            </a:r>
          </a:p>
          <a:p>
            <a:pPr lvl="2"/>
            <a:r>
              <a:rPr lang="nl-BE" dirty="0"/>
              <a:t>Er kunnen tabellen, indexen, kolommen en </a:t>
            </a:r>
            <a:r>
              <a:rPr lang="nl-BE" dirty="0" err="1"/>
              <a:t>foreign</a:t>
            </a:r>
            <a:r>
              <a:rPr lang="nl-BE" dirty="0"/>
              <a:t> </a:t>
            </a:r>
            <a:r>
              <a:rPr lang="nl-BE" dirty="0" err="1"/>
              <a:t>keys</a:t>
            </a:r>
            <a:r>
              <a:rPr lang="nl-BE" dirty="0"/>
              <a:t> aangemaakt, hernoemd en verwijderd worden.</a:t>
            </a:r>
          </a:p>
          <a:p>
            <a:pPr lvl="2"/>
            <a:r>
              <a:rPr lang="nl-BE" dirty="0"/>
              <a:t>We kunnen ook rechtstreeks SQL commando’s aanroepen.</a:t>
            </a:r>
          </a:p>
          <a:p>
            <a:pPr lvl="1"/>
            <a:r>
              <a:rPr lang="nl-BE" dirty="0"/>
              <a:t>Uiteraard bestaat het gevaar dat we de goede werking van </a:t>
            </a:r>
            <a:r>
              <a:rPr lang="nl-BE" dirty="0" err="1"/>
              <a:t>migrations</a:t>
            </a:r>
            <a:r>
              <a:rPr lang="nl-BE" dirty="0"/>
              <a:t> verstoren indien de functies niet goed zijn opgebouwd!</a:t>
            </a:r>
          </a:p>
          <a:p>
            <a:r>
              <a:rPr lang="nl-BE" dirty="0"/>
              <a:t>In de snapshot class wordt de huidige staat van de database bijgehouden</a:t>
            </a:r>
          </a:p>
          <a:p>
            <a:pPr lvl="1"/>
            <a:r>
              <a:rPr lang="nl-BE" dirty="0"/>
              <a:t>Dit is uitgeschreven in code.</a:t>
            </a:r>
          </a:p>
          <a:p>
            <a:pPr lvl="1"/>
            <a:r>
              <a:rPr lang="nl-BE" dirty="0"/>
              <a:t>In vroegere versies was dit een xml-resource file. Maar in source control was dit onbruikbaar.</a:t>
            </a:r>
          </a:p>
          <a:p>
            <a:pPr lvl="1"/>
            <a:endParaRPr lang="nl-BE" dirty="0"/>
          </a:p>
        </p:txBody>
      </p:sp>
    </p:spTree>
    <p:extLst>
      <p:ext uri="{BB962C8B-B14F-4D97-AF65-F5344CB8AC3E}">
        <p14:creationId xmlns:p14="http://schemas.microsoft.com/office/powerpoint/2010/main" val="42263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35294" y="256025"/>
            <a:ext cx="10515600" cy="794204"/>
          </a:xfrm>
        </p:spPr>
        <p:txBody>
          <a:bodyPr/>
          <a:lstStyle/>
          <a:p>
            <a:r>
              <a:rPr lang="nl-BE" dirty="0"/>
              <a:t>Update van de database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32389" y="1241956"/>
            <a:ext cx="10721411" cy="5512940"/>
          </a:xfrm>
        </p:spPr>
        <p:txBody>
          <a:bodyPr>
            <a:normAutofit/>
          </a:bodyPr>
          <a:lstStyle/>
          <a:p>
            <a:r>
              <a:rPr lang="nl-BE" dirty="0"/>
              <a:t>Een datamigratie toevoegen verandert niets aan de database. De database wordt pas aangepast als we daarvoor het commando geven.</a:t>
            </a:r>
          </a:p>
          <a:p>
            <a:r>
              <a:rPr lang="nl-BE" dirty="0"/>
              <a:t>Het update commando gebruikt de migraties en de informatie van de </a:t>
            </a:r>
            <a:r>
              <a:rPr lang="nl-BE" dirty="0" err="1"/>
              <a:t>DbContext</a:t>
            </a:r>
            <a:r>
              <a:rPr lang="nl-BE" dirty="0"/>
              <a:t> klasse om zijn taak te volbrengen. </a:t>
            </a:r>
          </a:p>
          <a:p>
            <a:r>
              <a:rPr lang="nl-BE" dirty="0"/>
              <a:t>Update commando’s zijn:</a:t>
            </a:r>
          </a:p>
          <a:p>
            <a:pPr lvl="1"/>
            <a:r>
              <a:rPr lang="nl-BE" dirty="0"/>
              <a:t>PMC&gt; </a:t>
            </a:r>
            <a:r>
              <a:rPr lang="nl-BE" b="1" dirty="0"/>
              <a:t>Update-Database </a:t>
            </a:r>
            <a:r>
              <a:rPr lang="nl-BE" b="1" i="1" dirty="0"/>
              <a:t>[opties]</a:t>
            </a:r>
          </a:p>
          <a:p>
            <a:pPr lvl="1"/>
            <a:r>
              <a:rPr lang="nl-BE" dirty="0"/>
              <a:t>CMD&gt; </a:t>
            </a:r>
            <a:r>
              <a:rPr lang="nl-BE" b="1" dirty="0" err="1"/>
              <a:t>dotnet-ef</a:t>
            </a:r>
            <a:r>
              <a:rPr lang="nl-BE" b="1" dirty="0"/>
              <a:t> database update </a:t>
            </a:r>
            <a:r>
              <a:rPr lang="nl-BE" b="1" i="1" dirty="0"/>
              <a:t>[opties]</a:t>
            </a:r>
          </a:p>
          <a:p>
            <a:r>
              <a:rPr lang="nl-BE" dirty="0"/>
              <a:t>Het update commando gaat ook een extra tabel toevoegen aan de database waarin alle veranderingen worden bijgehouden. Deze tabel heeft als naam _</a:t>
            </a:r>
            <a:r>
              <a:rPr lang="nl-BE" dirty="0" err="1"/>
              <a:t>EFMigrationsHistory</a:t>
            </a:r>
            <a:r>
              <a:rPr lang="nl-BE" dirty="0"/>
              <a:t>.</a:t>
            </a:r>
          </a:p>
        </p:txBody>
      </p:sp>
    </p:spTree>
    <p:extLst>
      <p:ext uri="{BB962C8B-B14F-4D97-AF65-F5344CB8AC3E}">
        <p14:creationId xmlns:p14="http://schemas.microsoft.com/office/powerpoint/2010/main" val="55872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35294" y="256025"/>
            <a:ext cx="10515600" cy="794204"/>
          </a:xfrm>
        </p:spPr>
        <p:txBody>
          <a:bodyPr/>
          <a:lstStyle/>
          <a:p>
            <a:r>
              <a:rPr lang="nl-BE" dirty="0"/>
              <a:t>Update van de database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36591"/>
            <a:ext cx="11468456" cy="5618305"/>
          </a:xfrm>
        </p:spPr>
        <p:txBody>
          <a:bodyPr>
            <a:normAutofit/>
          </a:bodyPr>
          <a:lstStyle/>
          <a:p>
            <a:r>
              <a:rPr lang="nl-BE" dirty="0"/>
              <a:t>In grotere firma’s is het soms niet toegelaten om de database rechtstreeks te wijzigen. Daarom kunnen we een </a:t>
            </a:r>
            <a:r>
              <a:rPr lang="nl-BE" b="1" dirty="0"/>
              <a:t>update SQL-script</a:t>
            </a:r>
            <a:r>
              <a:rPr lang="nl-BE" dirty="0"/>
              <a:t> genereren:</a:t>
            </a:r>
          </a:p>
          <a:p>
            <a:pPr lvl="1"/>
            <a:r>
              <a:rPr lang="nl-BE" dirty="0"/>
              <a:t>PMC&gt; </a:t>
            </a:r>
            <a:r>
              <a:rPr lang="nl-BE" b="1" dirty="0"/>
              <a:t>Script-Migration</a:t>
            </a:r>
          </a:p>
          <a:p>
            <a:pPr lvl="1"/>
            <a:r>
              <a:rPr lang="nl-BE" dirty="0"/>
              <a:t>CMD&gt; </a:t>
            </a:r>
            <a:r>
              <a:rPr lang="nl-BE" b="1" dirty="0" err="1"/>
              <a:t>dotnet-ef</a:t>
            </a:r>
            <a:r>
              <a:rPr lang="nl-BE" b="1" dirty="0"/>
              <a:t> </a:t>
            </a:r>
            <a:r>
              <a:rPr lang="nl-BE" b="1" dirty="0" err="1"/>
              <a:t>migrations</a:t>
            </a:r>
            <a:r>
              <a:rPr lang="nl-BE" b="1" dirty="0"/>
              <a:t> script</a:t>
            </a:r>
          </a:p>
          <a:p>
            <a:r>
              <a:rPr lang="nl-BE" dirty="0"/>
              <a:t>De output van dit commando is een </a:t>
            </a:r>
            <a:r>
              <a:rPr lang="nl-BE" b="1" dirty="0"/>
              <a:t>SQL Data Definition Language (DDL) </a:t>
            </a:r>
            <a:r>
              <a:rPr lang="nl-BE" dirty="0"/>
              <a:t>script.</a:t>
            </a:r>
          </a:p>
          <a:p>
            <a:r>
              <a:rPr lang="nl-BE" dirty="0"/>
              <a:t>Omdat er niet met de database zelf wordt gewerkt is de </a:t>
            </a:r>
            <a:r>
              <a:rPr lang="nl-BE" b="1" dirty="0"/>
              <a:t>status van de database niet gekend</a:t>
            </a:r>
            <a:r>
              <a:rPr lang="nl-BE" dirty="0"/>
              <a:t>. </a:t>
            </a:r>
          </a:p>
          <a:p>
            <a:pPr lvl="1"/>
            <a:r>
              <a:rPr lang="nl-BE" dirty="0"/>
              <a:t>Het commando zal een script creëren voor alle migraties!</a:t>
            </a:r>
          </a:p>
          <a:p>
            <a:pPr lvl="1"/>
            <a:r>
              <a:rPr lang="nl-BE" dirty="0"/>
              <a:t>Indien we bepaalde Migraties beogen moeten we dit manueel ingeven met –</a:t>
            </a:r>
            <a:r>
              <a:rPr lang="nl-BE" dirty="0" err="1"/>
              <a:t>to</a:t>
            </a:r>
            <a:r>
              <a:rPr lang="nl-BE" dirty="0"/>
              <a:t> en –</a:t>
            </a:r>
            <a:r>
              <a:rPr lang="nl-BE" dirty="0" err="1"/>
              <a:t>from</a:t>
            </a:r>
            <a:r>
              <a:rPr lang="nl-BE" dirty="0"/>
              <a:t> gevolgd door de volledige migratie naam.</a:t>
            </a:r>
          </a:p>
        </p:txBody>
      </p:sp>
    </p:spTree>
    <p:extLst>
      <p:ext uri="{BB962C8B-B14F-4D97-AF65-F5344CB8AC3E}">
        <p14:creationId xmlns:p14="http://schemas.microsoft.com/office/powerpoint/2010/main" val="4065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256025"/>
            <a:ext cx="10891971" cy="794204"/>
          </a:xfrm>
        </p:spPr>
        <p:txBody>
          <a:bodyPr/>
          <a:lstStyle/>
          <a:p>
            <a:r>
              <a:rPr lang="nl-BE" dirty="0"/>
              <a:t>Migratie strategieën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36591"/>
            <a:ext cx="11468456" cy="5618305"/>
          </a:xfrm>
        </p:spPr>
        <p:txBody>
          <a:bodyPr>
            <a:normAutofit/>
          </a:bodyPr>
          <a:lstStyle/>
          <a:p>
            <a:r>
              <a:rPr lang="nl-BE" dirty="0"/>
              <a:t>Het toevoegen van tabellen of kolommen zijn geen kritische operaties.</a:t>
            </a:r>
          </a:p>
          <a:p>
            <a:pPr lvl="1"/>
            <a:r>
              <a:rPr lang="nl-BE" dirty="0"/>
              <a:t>Nieuwe kolommen worden in een database steeds op het einde van de tabel toegevoegd.</a:t>
            </a:r>
          </a:p>
          <a:p>
            <a:r>
              <a:rPr lang="nl-BE" dirty="0"/>
              <a:t>Tabellen of kolommen verwijderen geeft steeds een </a:t>
            </a:r>
            <a:r>
              <a:rPr lang="nl-BE" dirty="0" err="1"/>
              <a:t>warning</a:t>
            </a:r>
            <a:r>
              <a:rPr lang="nl-BE" dirty="0"/>
              <a:t>. Het is immers mogelijk dat er data verloren gaat!</a:t>
            </a:r>
          </a:p>
          <a:p>
            <a:r>
              <a:rPr lang="nl-BE" dirty="0"/>
              <a:t>Hernoemen van tabellen of kolommen is niet automatisch mogelijk. Indien dit gewenst is moet er manueel worden ingegrepen in de migratie bestanden!</a:t>
            </a:r>
          </a:p>
          <a:p>
            <a:pPr lvl="1"/>
            <a:r>
              <a:rPr lang="nl-BE" dirty="0"/>
              <a:t>Een kolom verwijderen en later een kolom toevoegen van hetzelfde type wordt door EF beschouwd als het hernoemen van dat veld!</a:t>
            </a:r>
          </a:p>
          <a:p>
            <a:r>
              <a:rPr lang="nl-BE" dirty="0"/>
              <a:t>Bestaande relaties veranderen is zeer gevaarlijk. Het gevaar op consistentiefouten is zeer hoog en is niet aan te raden!</a:t>
            </a:r>
          </a:p>
        </p:txBody>
      </p:sp>
    </p:spTree>
    <p:extLst>
      <p:ext uri="{BB962C8B-B14F-4D97-AF65-F5344CB8AC3E}">
        <p14:creationId xmlns:p14="http://schemas.microsoft.com/office/powerpoint/2010/main" val="22274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79113"/>
            <a:ext cx="11468456" cy="794204"/>
          </a:xfrm>
        </p:spPr>
        <p:txBody>
          <a:bodyPr/>
          <a:lstStyle/>
          <a:p>
            <a:r>
              <a:rPr lang="nl-BE" dirty="0"/>
              <a:t>Data </a:t>
            </a:r>
            <a:r>
              <a:rPr lang="nl-BE" dirty="0" err="1"/>
              <a:t>migrations</a:t>
            </a:r>
            <a:r>
              <a:rPr lang="nl-BE" dirty="0"/>
              <a:t> gebruiken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68225"/>
            <a:ext cx="11588098" cy="5686672"/>
          </a:xfrm>
        </p:spPr>
        <p:txBody>
          <a:bodyPr>
            <a:normAutofit lnSpcReduction="10000"/>
          </a:bodyPr>
          <a:lstStyle/>
          <a:p>
            <a:r>
              <a:rPr lang="nl-BE" dirty="0"/>
              <a:t>Bij wijzigingen aan ons model kunnen we nieuwe migraties toevoegen.</a:t>
            </a:r>
          </a:p>
          <a:p>
            <a:pPr lvl="1"/>
            <a:r>
              <a:rPr lang="nl-BE" dirty="0"/>
              <a:t>Dit doen we met de gebruikelijke </a:t>
            </a:r>
            <a:r>
              <a:rPr lang="nl-BE" dirty="0" err="1"/>
              <a:t>add</a:t>
            </a:r>
            <a:r>
              <a:rPr lang="nl-BE" dirty="0"/>
              <a:t> </a:t>
            </a:r>
            <a:r>
              <a:rPr lang="nl-BE" dirty="0" err="1"/>
              <a:t>migrations</a:t>
            </a:r>
            <a:r>
              <a:rPr lang="nl-BE" dirty="0"/>
              <a:t> commando’s maar door een andere naam te gebruiken.</a:t>
            </a:r>
          </a:p>
          <a:p>
            <a:pPr lvl="1"/>
            <a:r>
              <a:rPr lang="nl-BE" dirty="0"/>
              <a:t>We kunnen best een versie gebruiken als naam, </a:t>
            </a:r>
            <a:r>
              <a:rPr lang="nl-BE" dirty="0" err="1"/>
              <a:t>vb</a:t>
            </a:r>
            <a:r>
              <a:rPr lang="nl-BE" dirty="0"/>
              <a:t> </a:t>
            </a:r>
            <a:r>
              <a:rPr lang="nl-BE" dirty="0" err="1"/>
              <a:t>initial</a:t>
            </a:r>
            <a:r>
              <a:rPr lang="nl-BE" dirty="0"/>
              <a:t> of versie0, versie1, versie2,…</a:t>
            </a:r>
          </a:p>
          <a:p>
            <a:r>
              <a:rPr lang="nl-BE" dirty="0"/>
              <a:t>We gebruiken de Update database commando om de database bij te werken.</a:t>
            </a:r>
          </a:p>
          <a:p>
            <a:pPr lvl="1"/>
            <a:r>
              <a:rPr lang="nl-BE" dirty="0"/>
              <a:t>Het update commando zal de database bijwerken tot aan de laatste migratie.</a:t>
            </a:r>
          </a:p>
          <a:p>
            <a:pPr lvl="1"/>
            <a:r>
              <a:rPr lang="nl-BE" dirty="0"/>
              <a:t>We kunnen het update commando ook gebruiken om terug te keren naar een vorige migratie: </a:t>
            </a:r>
          </a:p>
          <a:p>
            <a:pPr marL="914400" lvl="2" indent="0">
              <a:buNone/>
            </a:pPr>
            <a:r>
              <a:rPr lang="nl-BE" dirty="0"/>
              <a:t>Bijvoorbeeld: Update-Database versie1</a:t>
            </a:r>
          </a:p>
          <a:p>
            <a:r>
              <a:rPr lang="nl-BE" dirty="0"/>
              <a:t>Het verwijderen van een migratie gebeurt met het commando:</a:t>
            </a:r>
          </a:p>
          <a:p>
            <a:pPr lvl="2"/>
            <a:r>
              <a:rPr lang="nl-BE" sz="2400" b="1" dirty="0"/>
              <a:t>PMC&gt; </a:t>
            </a:r>
            <a:r>
              <a:rPr lang="nl-BE" sz="2400" b="1" dirty="0" err="1"/>
              <a:t>Remove</a:t>
            </a:r>
            <a:r>
              <a:rPr lang="nl-BE" sz="2400" b="1" dirty="0"/>
              <a:t>-Migration</a:t>
            </a:r>
          </a:p>
          <a:p>
            <a:pPr lvl="2"/>
            <a:r>
              <a:rPr lang="nl-BE" sz="2400" b="1" dirty="0"/>
              <a:t>CMD&gt; </a:t>
            </a:r>
            <a:r>
              <a:rPr lang="nl-BE" sz="2400" b="1" dirty="0" err="1"/>
              <a:t>dotnet-ef</a:t>
            </a:r>
            <a:r>
              <a:rPr lang="nl-BE" sz="2400" b="1" dirty="0"/>
              <a:t> </a:t>
            </a:r>
            <a:r>
              <a:rPr lang="nl-BE" sz="2400" b="1" dirty="0" err="1"/>
              <a:t>migrations</a:t>
            </a:r>
            <a:r>
              <a:rPr lang="nl-BE" sz="2400" b="1" dirty="0"/>
              <a:t> </a:t>
            </a:r>
            <a:r>
              <a:rPr lang="nl-BE" sz="2400" b="1" dirty="0" err="1"/>
              <a:t>remove</a:t>
            </a:r>
            <a:endParaRPr lang="nl-BE" sz="2400" b="1" dirty="0"/>
          </a:p>
          <a:p>
            <a:pPr lvl="1"/>
            <a:r>
              <a:rPr lang="nl-BE" dirty="0"/>
              <a:t>Dit commando verwijdert de laatste migratie.</a:t>
            </a:r>
          </a:p>
          <a:p>
            <a:pPr lvl="1"/>
            <a:r>
              <a:rPr lang="nl-BE" dirty="0"/>
              <a:t>Verwijder nooit manueel een migratie! In dit geval is de snapshot informatie niet meer correct!</a:t>
            </a:r>
          </a:p>
          <a:p>
            <a:endParaRPr lang="nl-BE" dirty="0"/>
          </a:p>
          <a:p>
            <a:endParaRPr lang="nl-BE" dirty="0"/>
          </a:p>
          <a:p>
            <a:endParaRPr lang="nl-BE" dirty="0"/>
          </a:p>
          <a:p>
            <a:pPr lvl="1"/>
            <a:endParaRPr lang="nl-BE" dirty="0"/>
          </a:p>
          <a:p>
            <a:endParaRPr lang="nl-BE" dirty="0"/>
          </a:p>
        </p:txBody>
      </p:sp>
    </p:spTree>
    <p:extLst>
      <p:ext uri="{BB962C8B-B14F-4D97-AF65-F5344CB8AC3E}">
        <p14:creationId xmlns:p14="http://schemas.microsoft.com/office/powerpoint/2010/main" val="242621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256025"/>
            <a:ext cx="10891971" cy="794204"/>
          </a:xfrm>
        </p:spPr>
        <p:txBody>
          <a:bodyPr/>
          <a:lstStyle/>
          <a:p>
            <a:r>
              <a:rPr lang="nl-BE" dirty="0"/>
              <a:t>Data </a:t>
            </a:r>
            <a:r>
              <a:rPr lang="nl-BE" dirty="0" err="1"/>
              <a:t>migrations</a:t>
            </a:r>
            <a:r>
              <a:rPr lang="nl-BE" dirty="0"/>
              <a:t> gebruiken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36591"/>
            <a:ext cx="11468456" cy="5618305"/>
          </a:xfrm>
        </p:spPr>
        <p:txBody>
          <a:bodyPr>
            <a:normAutofit/>
          </a:bodyPr>
          <a:lstStyle/>
          <a:p>
            <a:r>
              <a:rPr lang="nl-BE" dirty="0" err="1"/>
              <a:t>Add</a:t>
            </a:r>
            <a:r>
              <a:rPr lang="nl-BE" dirty="0"/>
              <a:t> en </a:t>
            </a:r>
            <a:r>
              <a:rPr lang="nl-BE" dirty="0" err="1"/>
              <a:t>remove</a:t>
            </a:r>
            <a:r>
              <a:rPr lang="nl-BE" dirty="0"/>
              <a:t> </a:t>
            </a:r>
            <a:r>
              <a:rPr lang="nl-BE" dirty="0" err="1"/>
              <a:t>migrations</a:t>
            </a:r>
            <a:r>
              <a:rPr lang="nl-BE" dirty="0"/>
              <a:t>, update database en script migratie commando's hebben de gemeenschappelijke opties:</a:t>
            </a:r>
          </a:p>
          <a:p>
            <a:pPr lvl="1"/>
            <a:r>
              <a:rPr lang="nl-BE" dirty="0"/>
              <a:t>-Project	: Hier kunnen we het project specifiëren waar de context file staat.</a:t>
            </a:r>
          </a:p>
          <a:p>
            <a:pPr lvl="1"/>
            <a:r>
              <a:rPr lang="nl-BE" dirty="0"/>
              <a:t>-Context	: Indien we met meerdere context files werken.</a:t>
            </a:r>
          </a:p>
          <a:p>
            <a:r>
              <a:rPr lang="nl-BE" dirty="0"/>
              <a:t>We kunnen schema migraties forceren bij de opstart van de applicatie.</a:t>
            </a:r>
          </a:p>
          <a:p>
            <a:pPr lvl="1"/>
            <a:r>
              <a:rPr lang="nl-BE" dirty="0"/>
              <a:t>EF voorziet in de </a:t>
            </a:r>
            <a:r>
              <a:rPr lang="nl-BE" dirty="0" err="1"/>
              <a:t>DbContext</a:t>
            </a:r>
            <a:r>
              <a:rPr lang="nl-BE" dirty="0"/>
              <a:t> de </a:t>
            </a:r>
            <a:r>
              <a:rPr lang="nl-BE" dirty="0" err="1"/>
              <a:t>Database.Migrate</a:t>
            </a:r>
            <a:r>
              <a:rPr lang="nl-BE" dirty="0"/>
              <a:t>() functie.</a:t>
            </a:r>
          </a:p>
          <a:p>
            <a:pPr lvl="1"/>
            <a:r>
              <a:rPr lang="nl-BE" dirty="0"/>
              <a:t>Deze functie zorgt voor de zekerheid dat alle migraties zijn bijgewerkt bij de opstart van de applicatie.</a:t>
            </a:r>
          </a:p>
          <a:p>
            <a:pPr lvl="1"/>
            <a:r>
              <a:rPr lang="nl-BE" dirty="0"/>
              <a:t>Het NuGet pakket </a:t>
            </a:r>
            <a:r>
              <a:rPr lang="nl-BE" dirty="0" err="1"/>
              <a:t>Microsoft.EntityFrameworkCore.Tools</a:t>
            </a:r>
            <a:r>
              <a:rPr lang="nl-BE" dirty="0"/>
              <a:t> is niet nodig om deze functie te gebruiken!</a:t>
            </a:r>
          </a:p>
          <a:p>
            <a:pPr lvl="1"/>
            <a:r>
              <a:rPr lang="nl-BE" dirty="0"/>
              <a:t>We kunnen echter niet de functie </a:t>
            </a:r>
            <a:r>
              <a:rPr lang="nl-BE" dirty="0" err="1"/>
              <a:t>Migrate</a:t>
            </a:r>
            <a:r>
              <a:rPr lang="nl-BE" dirty="0"/>
              <a:t>() combineren met de </a:t>
            </a:r>
            <a:r>
              <a:rPr lang="nl-BE" dirty="0" err="1"/>
              <a:t>EnsureCreated</a:t>
            </a:r>
            <a:r>
              <a:rPr lang="nl-BE" dirty="0"/>
              <a:t>() functie. Doen we dit dan krijgen we de geweldige error ‘An item </a:t>
            </a:r>
            <a:r>
              <a:rPr lang="nl-BE" dirty="0" err="1"/>
              <a:t>with</a:t>
            </a:r>
            <a:r>
              <a:rPr lang="nl-BE" dirty="0"/>
              <a:t> </a:t>
            </a:r>
            <a:r>
              <a:rPr lang="nl-BE" dirty="0" err="1"/>
              <a:t>the</a:t>
            </a:r>
            <a:r>
              <a:rPr lang="nl-BE" dirty="0"/>
              <a:t> </a:t>
            </a:r>
            <a:r>
              <a:rPr lang="nl-BE" dirty="0" err="1"/>
              <a:t>same</a:t>
            </a:r>
            <a:r>
              <a:rPr lang="nl-BE" dirty="0"/>
              <a:t> </a:t>
            </a:r>
            <a:r>
              <a:rPr lang="nl-BE" dirty="0" err="1"/>
              <a:t>key</a:t>
            </a:r>
            <a:r>
              <a:rPr lang="nl-BE" dirty="0"/>
              <a:t> </a:t>
            </a:r>
            <a:r>
              <a:rPr lang="nl-BE" dirty="0" err="1"/>
              <a:t>already</a:t>
            </a:r>
            <a:r>
              <a:rPr lang="nl-BE" dirty="0"/>
              <a:t> been </a:t>
            </a:r>
            <a:r>
              <a:rPr lang="nl-BE" dirty="0" err="1"/>
              <a:t>added</a:t>
            </a:r>
            <a:r>
              <a:rPr lang="nl-BE" dirty="0"/>
              <a:t>’!</a:t>
            </a:r>
          </a:p>
        </p:txBody>
      </p:sp>
    </p:spTree>
    <p:extLst>
      <p:ext uri="{BB962C8B-B14F-4D97-AF65-F5344CB8AC3E}">
        <p14:creationId xmlns:p14="http://schemas.microsoft.com/office/powerpoint/2010/main" val="331101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81F2D6-96C9-491E-8573-EE27EEDA0F50}"/>
              </a:ext>
            </a:extLst>
          </p:cNvPr>
          <p:cNvPicPr>
            <a:picLocks noChangeAspect="1"/>
          </p:cNvPicPr>
          <p:nvPr/>
        </p:nvPicPr>
        <p:blipFill rotWithShape="1">
          <a:blip r:embed="rId2"/>
          <a:srcRect l="3527" t="33373" r="5564"/>
          <a:stretch/>
        </p:blipFill>
        <p:spPr>
          <a:xfrm>
            <a:off x="20" y="10"/>
            <a:ext cx="12191981" cy="6857990"/>
          </a:xfrm>
          <a:prstGeom prst="rect">
            <a:avLst/>
          </a:prstGeom>
        </p:spPr>
      </p:pic>
      <p:sp>
        <p:nvSpPr>
          <p:cNvPr id="37"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04553" y="3091928"/>
            <a:ext cx="9078562"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a:t>My database first !</a:t>
            </a:r>
          </a:p>
        </p:txBody>
      </p:sp>
      <p:sp>
        <p:nvSpPr>
          <p:cNvPr id="38"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2670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Reverse engineering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Entity Framework laat toe om een bestaande database te importeren.</a:t>
            </a:r>
          </a:p>
          <a:p>
            <a:r>
              <a:rPr lang="nl-BE" dirty="0"/>
              <a:t>Tabellen worden vertaald naar POCO-klassen (=</a:t>
            </a:r>
            <a:r>
              <a:rPr lang="nl-BE" dirty="0" err="1"/>
              <a:t>models</a:t>
            </a:r>
            <a:r>
              <a:rPr lang="nl-BE" dirty="0"/>
              <a:t>) en een database context wordt gegenereerd waarin de database wordt beschreven.</a:t>
            </a:r>
          </a:p>
          <a:p>
            <a:r>
              <a:rPr lang="nl-BE" dirty="0"/>
              <a:t>EF biedt echter niet langer visuele hulpmiddelen aan in Visual Studio zoals dit in het verleden wel het geval was met Entity Framework 6.x. Er zijn wel VS plug-ins beschikbaar.</a:t>
            </a:r>
          </a:p>
          <a:p>
            <a:r>
              <a:rPr lang="nl-BE" dirty="0"/>
              <a:t>Het importeren van een database doen we met commando’s en het proces noemt men </a:t>
            </a:r>
            <a:r>
              <a:rPr lang="nl-BE" b="1" dirty="0" err="1"/>
              <a:t>scaffolding</a:t>
            </a:r>
            <a:r>
              <a:rPr lang="nl-BE" dirty="0"/>
              <a:t>. We zetten als het ware een stelling op rond de bestaande databasestructuur waarmee we later gaan werken.</a:t>
            </a:r>
          </a:p>
        </p:txBody>
      </p:sp>
    </p:spTree>
    <p:extLst>
      <p:ext uri="{BB962C8B-B14F-4D97-AF65-F5344CB8AC3E}">
        <p14:creationId xmlns:p14="http://schemas.microsoft.com/office/powerpoint/2010/main" val="306918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55477" y="93655"/>
            <a:ext cx="10744200" cy="794204"/>
          </a:xfrm>
        </p:spPr>
        <p:txBody>
          <a:bodyPr/>
          <a:lstStyle/>
          <a:p>
            <a:r>
              <a:rPr lang="nl-BE" dirty="0"/>
              <a:t>Wat is </a:t>
            </a:r>
            <a:r>
              <a:rPr lang="nl-BE" dirty="0" err="1"/>
              <a:t>Entity</a:t>
            </a:r>
            <a:r>
              <a:rPr lang="nl-BE" dirty="0"/>
              <a:t> Framework (EF)?</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55477" y="887860"/>
            <a:ext cx="10972800" cy="5479384"/>
          </a:xfrm>
        </p:spPr>
        <p:txBody>
          <a:bodyPr>
            <a:normAutofit/>
          </a:bodyPr>
          <a:lstStyle/>
          <a:p>
            <a:r>
              <a:rPr lang="nl-NL" dirty="0" err="1"/>
              <a:t>Entity</a:t>
            </a:r>
            <a:r>
              <a:rPr lang="nl-NL" dirty="0"/>
              <a:t> Framework (EF) is een geavanceerd Object-</a:t>
            </a:r>
            <a:r>
              <a:rPr lang="nl-NL" dirty="0" err="1"/>
              <a:t>Relational</a:t>
            </a:r>
            <a:r>
              <a:rPr lang="nl-NL" dirty="0"/>
              <a:t> </a:t>
            </a:r>
            <a:r>
              <a:rPr lang="nl-NL" dirty="0" err="1"/>
              <a:t>Mapper</a:t>
            </a:r>
            <a:r>
              <a:rPr lang="nl-NL" dirty="0"/>
              <a:t> (ORM), ontwikkeld door Microsoft voor .NET. EF maakt de database-logica abstract door het vertalen van objecten naar relationele data. </a:t>
            </a:r>
          </a:p>
          <a:p>
            <a:pPr lvl="1"/>
            <a:r>
              <a:rPr lang="nl-NL" dirty="0"/>
              <a:t>In tegenstelling tot </a:t>
            </a:r>
            <a:r>
              <a:rPr lang="nl-NL" dirty="0" err="1"/>
              <a:t>frameworks</a:t>
            </a:r>
            <a:r>
              <a:rPr lang="nl-NL" dirty="0"/>
              <a:t> zoals Dapper, die vooral een Micro-ORM zijn en handmatige SQL-</a:t>
            </a:r>
            <a:r>
              <a:rPr lang="nl-NL" dirty="0" err="1"/>
              <a:t>queries</a:t>
            </a:r>
            <a:r>
              <a:rPr lang="nl-NL" dirty="0"/>
              <a:t> vereisen, biedt EF een hoog niveau van abstractie en automatisering.</a:t>
            </a:r>
          </a:p>
          <a:p>
            <a:pPr lvl="1"/>
            <a:r>
              <a:rPr lang="nl-NL" dirty="0"/>
              <a:t>Kenmerkende eigenschappen van EF t.o.v. Dapper:</a:t>
            </a:r>
          </a:p>
          <a:p>
            <a:pPr lvl="2"/>
            <a:r>
              <a:rPr lang="nl-NL" dirty="0"/>
              <a:t>Gegevensmodellering met Code First of Database First benadering: EF biedt volledige ondersteuning voor zowel Code First (modellen bouwen vanuit code) als Database First (code genereren vanuit een bestaande database).</a:t>
            </a:r>
          </a:p>
          <a:p>
            <a:pPr lvl="2"/>
            <a:r>
              <a:rPr lang="nl-NL" dirty="0"/>
              <a:t>Automatische migraties: EF ondersteunt het bijhouden en doorvoeren van databasewijzigingen zonder dat ontwikkelaars handmatig migraties moeten schrijven.</a:t>
            </a:r>
          </a:p>
          <a:p>
            <a:pPr lvl="2"/>
            <a:r>
              <a:rPr lang="nl-NL" dirty="0"/>
              <a:t>Geavanceerde gegevensvalidatie en relaties: EF kan complexe relaties (zoals één-op-veel, veel-op-veel) direct in code afhandelen.</a:t>
            </a:r>
            <a:endParaRPr lang="nl-BE" dirty="0"/>
          </a:p>
        </p:txBody>
      </p:sp>
    </p:spTree>
    <p:extLst>
      <p:ext uri="{BB962C8B-B14F-4D97-AF65-F5344CB8AC3E}">
        <p14:creationId xmlns:p14="http://schemas.microsoft.com/office/powerpoint/2010/main" val="27767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01972"/>
            <a:ext cx="10515600" cy="729520"/>
          </a:xfrm>
        </p:spPr>
        <p:txBody>
          <a:bodyPr>
            <a:normAutofit/>
          </a:bodyPr>
          <a:lstStyle/>
          <a:p>
            <a:r>
              <a:rPr lang="nl-BE" dirty="0"/>
              <a:t>Reverse engineering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31492"/>
            <a:ext cx="10515600" cy="5724536"/>
          </a:xfrm>
        </p:spPr>
        <p:txBody>
          <a:bodyPr>
            <a:normAutofit lnSpcReduction="10000"/>
          </a:bodyPr>
          <a:lstStyle/>
          <a:p>
            <a:r>
              <a:rPr lang="nl-BE" dirty="0"/>
              <a:t>Het importeren kunnen we doen via:</a:t>
            </a:r>
          </a:p>
          <a:p>
            <a:pPr lvl="1"/>
            <a:r>
              <a:rPr lang="nl-BE" dirty="0" err="1"/>
              <a:t>Command</a:t>
            </a:r>
            <a:r>
              <a:rPr lang="nl-BE" dirty="0"/>
              <a:t> Line tool:</a:t>
            </a:r>
          </a:p>
          <a:p>
            <a:pPr lvl="2">
              <a:buFont typeface="Wingdings" panose="05000000000000000000" pitchFamily="2" charset="2"/>
              <a:buChar char="Ø"/>
            </a:pPr>
            <a:r>
              <a:rPr lang="nl-BE" b="1" dirty="0"/>
              <a:t>Dotnet.exe</a:t>
            </a:r>
            <a:r>
              <a:rPr lang="nl-BE" dirty="0"/>
              <a:t> in de </a:t>
            </a:r>
            <a:r>
              <a:rPr lang="nl-BE" dirty="0" err="1"/>
              <a:t>Command</a:t>
            </a:r>
            <a:r>
              <a:rPr lang="nl-BE" dirty="0"/>
              <a:t> prompt.</a:t>
            </a:r>
          </a:p>
          <a:p>
            <a:pPr lvl="2">
              <a:buFont typeface="Wingdings" panose="05000000000000000000" pitchFamily="2" charset="2"/>
              <a:buChar char="Ø"/>
            </a:pPr>
            <a:r>
              <a:rPr lang="nl-BE" dirty="0"/>
              <a:t>De commando’s kunnen </a:t>
            </a:r>
            <a:r>
              <a:rPr lang="nl-BE" b="1" dirty="0"/>
              <a:t>onafhankelijk</a:t>
            </a:r>
            <a:r>
              <a:rPr lang="nl-BE" dirty="0"/>
              <a:t> van Visual Studio worden gebruikt.</a:t>
            </a:r>
          </a:p>
          <a:p>
            <a:pPr lvl="2">
              <a:buFont typeface="Wingdings" panose="05000000000000000000" pitchFamily="2" charset="2"/>
              <a:buChar char="Ø"/>
            </a:pPr>
            <a:r>
              <a:rPr lang="nl-BE" dirty="0"/>
              <a:t>Dotnet.exe is onderdeel van de </a:t>
            </a:r>
            <a:r>
              <a:rPr lang="nl-BE" b="1" dirty="0"/>
              <a:t>.Net SDK</a:t>
            </a:r>
            <a:r>
              <a:rPr lang="nl-BE" dirty="0"/>
              <a:t>. De .Net SDK is ook beschikbaar voor niet-Windows systemen.  </a:t>
            </a:r>
          </a:p>
          <a:p>
            <a:pPr lvl="2">
              <a:buFont typeface="Wingdings" panose="05000000000000000000" pitchFamily="2" charset="2"/>
              <a:buChar char="Ø"/>
            </a:pPr>
            <a:r>
              <a:rPr lang="nl-BE" dirty="0"/>
              <a:t>Daarna voegen we de Entity framework tool toe met het commando:</a:t>
            </a:r>
          </a:p>
          <a:p>
            <a:pPr marL="1371600" lvl="3" indent="0">
              <a:buNone/>
            </a:pPr>
            <a:r>
              <a:rPr lang="nl-BE" b="1" dirty="0" err="1"/>
              <a:t>dotnet</a:t>
            </a:r>
            <a:r>
              <a:rPr lang="nl-BE" b="1" dirty="0"/>
              <a:t> tool </a:t>
            </a:r>
            <a:r>
              <a:rPr lang="nl-BE" b="1" dirty="0" err="1"/>
              <a:t>install</a:t>
            </a:r>
            <a:r>
              <a:rPr lang="nl-BE" b="1" dirty="0"/>
              <a:t> --</a:t>
            </a:r>
            <a:r>
              <a:rPr lang="nl-BE" b="1" dirty="0" err="1"/>
              <a:t>global</a:t>
            </a:r>
            <a:r>
              <a:rPr lang="nl-BE" b="1" dirty="0"/>
              <a:t> </a:t>
            </a:r>
            <a:r>
              <a:rPr lang="nl-BE" b="1" dirty="0" err="1"/>
              <a:t>dotnet-ef</a:t>
            </a:r>
            <a:endParaRPr lang="nl-BE" b="1" dirty="0"/>
          </a:p>
          <a:p>
            <a:pPr lvl="1"/>
            <a:r>
              <a:rPr lang="nl-BE" dirty="0" err="1"/>
              <a:t>PowerShell</a:t>
            </a:r>
            <a:r>
              <a:rPr lang="nl-BE" dirty="0"/>
              <a:t> </a:t>
            </a:r>
            <a:r>
              <a:rPr lang="nl-BE" dirty="0" err="1"/>
              <a:t>cmdlets</a:t>
            </a:r>
            <a:r>
              <a:rPr lang="nl-BE" dirty="0"/>
              <a:t>:</a:t>
            </a:r>
          </a:p>
          <a:p>
            <a:pPr lvl="2">
              <a:buFont typeface="Wingdings" panose="05000000000000000000" pitchFamily="2" charset="2"/>
              <a:buChar char="Ø"/>
            </a:pPr>
            <a:r>
              <a:rPr lang="nl-BE" dirty="0"/>
              <a:t>Binnen de Visual Studio omgeving kunnen we deze commando’s gebruiken in de Package Management Console.</a:t>
            </a:r>
          </a:p>
          <a:p>
            <a:pPr lvl="2">
              <a:buFont typeface="Wingdings" panose="05000000000000000000" pitchFamily="2" charset="2"/>
              <a:buChar char="Ø"/>
            </a:pPr>
            <a:r>
              <a:rPr lang="nl-BE" dirty="0" err="1"/>
              <a:t>Toolbar</a:t>
            </a:r>
            <a:r>
              <a:rPr lang="nl-BE" dirty="0"/>
              <a:t>: View &gt; </a:t>
            </a:r>
            <a:r>
              <a:rPr lang="nl-BE" dirty="0" err="1"/>
              <a:t>Other</a:t>
            </a:r>
            <a:r>
              <a:rPr lang="nl-BE" dirty="0"/>
              <a:t> Windows &gt; Package Manager Console.</a:t>
            </a:r>
          </a:p>
          <a:p>
            <a:r>
              <a:rPr lang="nl-BE" dirty="0"/>
              <a:t>Om de </a:t>
            </a:r>
            <a:r>
              <a:rPr lang="nl-BE" dirty="0" err="1"/>
              <a:t>entity</a:t>
            </a:r>
            <a:r>
              <a:rPr lang="nl-BE" dirty="0"/>
              <a:t> commando’s te kunnen uitvoeren moeten we eerst de </a:t>
            </a:r>
            <a:r>
              <a:rPr lang="nl-BE" dirty="0" err="1"/>
              <a:t>Microsoft.EntityFrameworkCore.Tools</a:t>
            </a:r>
            <a:r>
              <a:rPr lang="nl-BE" dirty="0"/>
              <a:t> package installeren.</a:t>
            </a:r>
          </a:p>
          <a:p>
            <a:r>
              <a:rPr lang="nl-BE" dirty="0"/>
              <a:t>Ook de driver voor de gebruikte database moet geïnstalleerd worden.</a:t>
            </a:r>
          </a:p>
          <a:p>
            <a:pPr lvl="2">
              <a:buFont typeface="Wingdings" panose="05000000000000000000" pitchFamily="2" charset="2"/>
              <a:buChar char="Ø"/>
            </a:pPr>
            <a:r>
              <a:rPr lang="nl-BE" dirty="0"/>
              <a:t>Bijvoorbeeld </a:t>
            </a:r>
            <a:r>
              <a:rPr lang="nl-BE" dirty="0" err="1"/>
              <a:t>Microsoft.EntityFrameworkCore.SqlServer</a:t>
            </a:r>
            <a:endParaRPr lang="nl-BE" dirty="0"/>
          </a:p>
          <a:p>
            <a:pPr marL="457200" lvl="1" indent="0">
              <a:buNone/>
            </a:pPr>
            <a:endParaRPr lang="nl-BE" dirty="0"/>
          </a:p>
        </p:txBody>
      </p:sp>
    </p:spTree>
    <p:extLst>
      <p:ext uri="{BB962C8B-B14F-4D97-AF65-F5344CB8AC3E}">
        <p14:creationId xmlns:p14="http://schemas.microsoft.com/office/powerpoint/2010/main" val="148085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9097" y="201971"/>
            <a:ext cx="10515600" cy="794204"/>
          </a:xfrm>
        </p:spPr>
        <p:txBody>
          <a:bodyPr/>
          <a:lstStyle/>
          <a:p>
            <a:r>
              <a:rPr lang="nl-BE" dirty="0"/>
              <a:t>Reverse engineering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8565" y="996175"/>
            <a:ext cx="11348814" cy="5584087"/>
          </a:xfrm>
        </p:spPr>
        <p:txBody>
          <a:bodyPr>
            <a:normAutofit/>
          </a:bodyPr>
          <a:lstStyle/>
          <a:p>
            <a:r>
              <a:rPr lang="nl-BE" dirty="0"/>
              <a:t>Genereren van code via de PM (package manager)</a:t>
            </a:r>
          </a:p>
          <a:p>
            <a:pPr lvl="1"/>
            <a:r>
              <a:rPr lang="nl-BE" dirty="0"/>
              <a:t>We gebruiken hiervoor het commando </a:t>
            </a:r>
            <a:r>
              <a:rPr lang="nl-BE" b="1" dirty="0" err="1"/>
              <a:t>Scaffold-DBContext</a:t>
            </a:r>
            <a:r>
              <a:rPr lang="nl-BE" b="1" dirty="0"/>
              <a:t> “&lt;</a:t>
            </a:r>
            <a:r>
              <a:rPr lang="nl-BE" b="1" dirty="0" err="1"/>
              <a:t>connectionstring</a:t>
            </a:r>
            <a:r>
              <a:rPr lang="nl-BE" b="1" dirty="0"/>
              <a:t>&gt;” &lt;</a:t>
            </a:r>
            <a:r>
              <a:rPr lang="nl-BE" b="1" dirty="0" err="1"/>
              <a:t>db</a:t>
            </a:r>
            <a:r>
              <a:rPr lang="nl-BE" b="1" dirty="0"/>
              <a:t> driver&gt; </a:t>
            </a:r>
          </a:p>
          <a:p>
            <a:pPr lvl="1"/>
            <a:r>
              <a:rPr lang="nl-BE" dirty="0"/>
              <a:t>Dit commando zorgt ervoor dat de database wordt ondervraagd en creëert POCO-klassen voor de tabellen. Er wordt ook een </a:t>
            </a:r>
            <a:r>
              <a:rPr lang="nl-BE" dirty="0" err="1"/>
              <a:t>DbContext</a:t>
            </a:r>
            <a:r>
              <a:rPr lang="nl-BE" dirty="0"/>
              <a:t> aangemaakt waarin de connectiestring staat en de database opties worden beschreven in </a:t>
            </a:r>
            <a:r>
              <a:rPr lang="nl-BE" dirty="0" err="1"/>
              <a:t>fluent</a:t>
            </a:r>
            <a:r>
              <a:rPr lang="nl-BE" dirty="0"/>
              <a:t> API.</a:t>
            </a:r>
          </a:p>
          <a:p>
            <a:pPr lvl="1"/>
            <a:r>
              <a:rPr lang="nl-BE" dirty="0"/>
              <a:t>We kunnen dit commando uitbreiden met enkele opties:</a:t>
            </a:r>
          </a:p>
          <a:p>
            <a:pPr lvl="2"/>
            <a:r>
              <a:rPr lang="nl-BE" dirty="0"/>
              <a:t>Optioneel kunnen we er ook voor kiezen om de output in een ander project te laten plaatsen. Dit kunnen we doen via de optie </a:t>
            </a:r>
            <a:r>
              <a:rPr lang="nl-BE" b="1" dirty="0"/>
              <a:t>–Project &lt;project naam&gt;</a:t>
            </a:r>
            <a:r>
              <a:rPr lang="nl-BE" dirty="0"/>
              <a:t>. Dit project moet wel een reference hebben naar het opstart project.</a:t>
            </a:r>
          </a:p>
          <a:p>
            <a:pPr lvl="2"/>
            <a:r>
              <a:rPr lang="nl-BE" dirty="0"/>
              <a:t>We kunnen ook optioneel de map specifiëren waarin de bestanden moeten gegenereerd worden met –</a:t>
            </a:r>
            <a:r>
              <a:rPr lang="nl-BE" b="1" dirty="0" err="1"/>
              <a:t>OutputDir</a:t>
            </a:r>
            <a:r>
              <a:rPr lang="nl-BE" dirty="0"/>
              <a:t> &lt;map&gt;.</a:t>
            </a:r>
          </a:p>
          <a:p>
            <a:pPr lvl="2"/>
            <a:r>
              <a:rPr lang="nl-BE" dirty="0"/>
              <a:t>We </a:t>
            </a:r>
            <a:r>
              <a:rPr lang="nl-BE" dirty="0" err="1"/>
              <a:t>kunnnen</a:t>
            </a:r>
            <a:r>
              <a:rPr lang="nl-BE" dirty="0"/>
              <a:t> ook de naam van de </a:t>
            </a:r>
            <a:r>
              <a:rPr lang="nl-BE" dirty="0" err="1"/>
              <a:t>DbContext</a:t>
            </a:r>
            <a:r>
              <a:rPr lang="nl-BE" dirty="0"/>
              <a:t> file aanpassen door de optie –</a:t>
            </a:r>
            <a:r>
              <a:rPr lang="nl-BE" b="1" dirty="0"/>
              <a:t>Context</a:t>
            </a:r>
            <a:r>
              <a:rPr lang="nl-BE" dirty="0"/>
              <a:t> te gebruiken.</a:t>
            </a:r>
          </a:p>
          <a:p>
            <a:pPr lvl="2"/>
            <a:r>
              <a:rPr lang="nl-BE" dirty="0"/>
              <a:t>Indien we liever tags gebruiken </a:t>
            </a:r>
            <a:r>
              <a:rPr lang="nl-BE" dirty="0" err="1"/>
              <a:t>ipv</a:t>
            </a:r>
            <a:r>
              <a:rPr lang="nl-BE" dirty="0"/>
              <a:t> </a:t>
            </a:r>
            <a:r>
              <a:rPr lang="nl-BE" dirty="0" err="1"/>
              <a:t>Fluent</a:t>
            </a:r>
            <a:r>
              <a:rPr lang="nl-BE" dirty="0"/>
              <a:t> API kunnen we de optie </a:t>
            </a:r>
            <a:r>
              <a:rPr lang="nl-BE" b="1" dirty="0"/>
              <a:t>–	</a:t>
            </a:r>
            <a:r>
              <a:rPr lang="nl-BE" dirty="0"/>
              <a:t> gebruiken.</a:t>
            </a:r>
          </a:p>
          <a:p>
            <a:pPr lvl="5"/>
            <a:endParaRPr lang="nl-BE" sz="800" dirty="0"/>
          </a:p>
          <a:p>
            <a:pPr>
              <a:buFont typeface="Wingdings" panose="05000000000000000000" pitchFamily="2" charset="2"/>
              <a:buChar char="Ø"/>
            </a:pPr>
            <a:r>
              <a:rPr lang="en-US" sz="2000" b="1" dirty="0"/>
              <a:t>Scaffold-</a:t>
            </a:r>
            <a:r>
              <a:rPr lang="en-US" sz="2000" b="1" dirty="0" err="1"/>
              <a:t>DbContext</a:t>
            </a:r>
            <a:r>
              <a:rPr lang="en-US" sz="2000" b="1" dirty="0"/>
              <a:t> “&lt;</a:t>
            </a:r>
            <a:r>
              <a:rPr lang="nl-BE" sz="2000" b="1" dirty="0"/>
              <a:t> </a:t>
            </a:r>
            <a:r>
              <a:rPr lang="nl-BE" sz="2000" b="1" dirty="0" err="1"/>
              <a:t>connectionstring</a:t>
            </a:r>
            <a:r>
              <a:rPr lang="nl-BE" sz="2000" b="1" dirty="0"/>
              <a:t> </a:t>
            </a:r>
            <a:r>
              <a:rPr lang="en-US" sz="2000" b="1" dirty="0"/>
              <a:t>&gt;" &lt;</a:t>
            </a:r>
            <a:r>
              <a:rPr lang="en-US" sz="2000" b="1" dirty="0" err="1"/>
              <a:t>db</a:t>
            </a:r>
            <a:r>
              <a:rPr lang="en-US" sz="2000" b="1" dirty="0"/>
              <a:t> driver&gt; -</a:t>
            </a:r>
            <a:r>
              <a:rPr lang="en-US" sz="2000" b="1" dirty="0" err="1"/>
              <a:t>OutputDir</a:t>
            </a:r>
            <a:r>
              <a:rPr lang="en-US" sz="2000" b="1" dirty="0"/>
              <a:t> &lt;map&gt; -Context &lt;context&gt;</a:t>
            </a:r>
            <a:endParaRPr lang="nl-BE" sz="1600" b="1" dirty="0"/>
          </a:p>
        </p:txBody>
      </p:sp>
    </p:spTree>
    <p:extLst>
      <p:ext uri="{BB962C8B-B14F-4D97-AF65-F5344CB8AC3E}">
        <p14:creationId xmlns:p14="http://schemas.microsoft.com/office/powerpoint/2010/main" val="17770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59243"/>
            <a:ext cx="10515600" cy="618424"/>
          </a:xfrm>
        </p:spPr>
        <p:txBody>
          <a:bodyPr>
            <a:normAutofit fontScale="90000"/>
          </a:bodyPr>
          <a:lstStyle/>
          <a:p>
            <a:r>
              <a:rPr lang="nl-BE" dirty="0"/>
              <a:t>Reverse engineering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378" y="863125"/>
            <a:ext cx="11477001" cy="5725682"/>
          </a:xfrm>
        </p:spPr>
        <p:txBody>
          <a:bodyPr>
            <a:normAutofit lnSpcReduction="10000"/>
          </a:bodyPr>
          <a:lstStyle/>
          <a:p>
            <a:r>
              <a:rPr lang="nl-BE" dirty="0"/>
              <a:t>Genereren van code via de CLI</a:t>
            </a:r>
          </a:p>
          <a:p>
            <a:pPr lvl="1"/>
            <a:r>
              <a:rPr lang="nl-BE" dirty="0"/>
              <a:t>Eerst moeten we ervoor zorgen dat de </a:t>
            </a:r>
            <a:r>
              <a:rPr lang="nl-BE" b="1" dirty="0"/>
              <a:t>juiste </a:t>
            </a:r>
            <a:r>
              <a:rPr lang="nl-BE" b="1" dirty="0" err="1"/>
              <a:t>db</a:t>
            </a:r>
            <a:r>
              <a:rPr lang="nl-BE" b="1" dirty="0"/>
              <a:t> drivers en de EF tools </a:t>
            </a:r>
            <a:r>
              <a:rPr lang="nl-BE" dirty="0"/>
              <a:t>worden geïnstalleerd met het commando </a:t>
            </a:r>
            <a:r>
              <a:rPr lang="nl-BE" b="1" dirty="0" err="1"/>
              <a:t>dotnet</a:t>
            </a:r>
            <a:r>
              <a:rPr lang="nl-BE" b="1" dirty="0"/>
              <a:t> </a:t>
            </a:r>
            <a:r>
              <a:rPr lang="nl-BE" b="1" dirty="0" err="1"/>
              <a:t>add</a:t>
            </a:r>
            <a:r>
              <a:rPr lang="nl-BE" b="1" dirty="0"/>
              <a:t> package &lt; package&gt;</a:t>
            </a:r>
            <a:r>
              <a:rPr lang="nl-BE" dirty="0"/>
              <a:t>.</a:t>
            </a:r>
            <a:endParaRPr lang="nl-BE" b="1" dirty="0"/>
          </a:p>
          <a:p>
            <a:pPr lvl="1"/>
            <a:r>
              <a:rPr lang="nl-BE" dirty="0"/>
              <a:t>Om de EF-tools aan te spreken moeten we dit specifiëren na het </a:t>
            </a:r>
            <a:r>
              <a:rPr lang="nl-BE" b="1" dirty="0" err="1"/>
              <a:t>dotnet</a:t>
            </a:r>
            <a:r>
              <a:rPr lang="nl-BE" dirty="0"/>
              <a:t> commando met </a:t>
            </a:r>
            <a:r>
              <a:rPr lang="nl-BE" b="1" dirty="0" err="1"/>
              <a:t>ef</a:t>
            </a:r>
            <a:r>
              <a:rPr lang="nl-BE" dirty="0"/>
              <a:t>.</a:t>
            </a:r>
          </a:p>
          <a:p>
            <a:pPr lvl="1"/>
            <a:r>
              <a:rPr lang="nl-BE" dirty="0"/>
              <a:t>Het commando in de CLI om een database te importeren is </a:t>
            </a:r>
          </a:p>
          <a:p>
            <a:pPr marL="914400" lvl="2" indent="0">
              <a:buNone/>
            </a:pPr>
            <a:r>
              <a:rPr lang="nl-BE" b="1" dirty="0" err="1"/>
              <a:t>dbcontext</a:t>
            </a:r>
            <a:r>
              <a:rPr lang="nl-BE" dirty="0"/>
              <a:t>  </a:t>
            </a:r>
            <a:r>
              <a:rPr lang="nl-BE" b="1" dirty="0" err="1"/>
              <a:t>scaffold</a:t>
            </a:r>
            <a:r>
              <a:rPr lang="nl-BE" b="1" dirty="0"/>
              <a:t> “&lt;</a:t>
            </a:r>
            <a:r>
              <a:rPr lang="nl-BE" b="1" dirty="0" err="1"/>
              <a:t>connectionstring</a:t>
            </a:r>
            <a:r>
              <a:rPr lang="nl-BE" b="1" dirty="0"/>
              <a:t>&gt;” &lt;</a:t>
            </a:r>
            <a:r>
              <a:rPr lang="nl-BE" b="1" dirty="0" err="1"/>
              <a:t>db</a:t>
            </a:r>
            <a:r>
              <a:rPr lang="nl-BE" b="1" dirty="0"/>
              <a:t> driver&gt; </a:t>
            </a:r>
            <a:endParaRPr lang="nl-BE" dirty="0"/>
          </a:p>
          <a:p>
            <a:pPr lvl="1"/>
            <a:r>
              <a:rPr lang="nl-BE" dirty="0"/>
              <a:t>Ook hier kunnen we extra opties toevoegen:</a:t>
            </a:r>
            <a:endParaRPr lang="nl-BE" b="1" dirty="0"/>
          </a:p>
          <a:p>
            <a:pPr lvl="2"/>
            <a:r>
              <a:rPr lang="nl-BE" dirty="0"/>
              <a:t>Optioneel kunnen we hier ook de output in een ander project laten genereren door de optie </a:t>
            </a:r>
            <a:r>
              <a:rPr lang="nl-BE" b="1" dirty="0"/>
              <a:t>--project </a:t>
            </a:r>
            <a:r>
              <a:rPr lang="nl-BE" dirty="0"/>
              <a:t>of afgekort </a:t>
            </a:r>
            <a:r>
              <a:rPr lang="nl-BE" b="1" dirty="0"/>
              <a:t>–p &lt;project&gt;</a:t>
            </a:r>
            <a:r>
              <a:rPr lang="nl-BE" dirty="0"/>
              <a:t>.</a:t>
            </a:r>
          </a:p>
          <a:p>
            <a:pPr lvl="2"/>
            <a:r>
              <a:rPr lang="nl-BE" dirty="0"/>
              <a:t>Een andere map specifiëren waarin de bestanden moeten gegenereerd worden kunnen we hier met de optie </a:t>
            </a:r>
            <a:r>
              <a:rPr lang="nl-BE" b="1" dirty="0"/>
              <a:t>--output-dir &lt;map&gt;</a:t>
            </a:r>
            <a:r>
              <a:rPr lang="nl-BE" dirty="0"/>
              <a:t> of afgekort </a:t>
            </a:r>
            <a:r>
              <a:rPr lang="nl-BE" b="1" dirty="0"/>
              <a:t>–o &lt;map&gt;</a:t>
            </a:r>
            <a:r>
              <a:rPr lang="nl-BE" dirty="0"/>
              <a:t>.</a:t>
            </a:r>
          </a:p>
          <a:p>
            <a:pPr lvl="2"/>
            <a:r>
              <a:rPr lang="nl-BE" dirty="0"/>
              <a:t>Ook hier kan het </a:t>
            </a:r>
            <a:r>
              <a:rPr lang="nl-BE" dirty="0" err="1"/>
              <a:t>DbContext</a:t>
            </a:r>
            <a:r>
              <a:rPr lang="nl-BE" dirty="0"/>
              <a:t> bestand veranderd worden door de optie </a:t>
            </a:r>
            <a:r>
              <a:rPr lang="nl-BE" b="1" dirty="0"/>
              <a:t>--context &lt;context file&gt; </a:t>
            </a:r>
            <a:r>
              <a:rPr lang="nl-BE" dirty="0"/>
              <a:t>of afgekort </a:t>
            </a:r>
            <a:r>
              <a:rPr lang="nl-BE" b="1" dirty="0"/>
              <a:t>–c &lt;context file&gt;</a:t>
            </a:r>
            <a:r>
              <a:rPr lang="nl-BE" dirty="0"/>
              <a:t>.</a:t>
            </a:r>
          </a:p>
          <a:p>
            <a:pPr lvl="2"/>
            <a:r>
              <a:rPr lang="nl-BE" dirty="0"/>
              <a:t>We kunnen tags laten genereren door de optie </a:t>
            </a:r>
            <a:r>
              <a:rPr lang="nl-BE" b="1" dirty="0"/>
              <a:t>--data-</a:t>
            </a:r>
            <a:r>
              <a:rPr lang="nl-BE" b="1" dirty="0" err="1"/>
              <a:t>annotations</a:t>
            </a:r>
            <a:r>
              <a:rPr lang="nl-BE" dirty="0"/>
              <a:t> te gebruiken.</a:t>
            </a:r>
          </a:p>
          <a:p>
            <a:pPr lvl="2"/>
            <a:endParaRPr lang="nl-BE" sz="1000" dirty="0"/>
          </a:p>
          <a:p>
            <a:pPr>
              <a:buFont typeface="Wingdings" panose="05000000000000000000" pitchFamily="2" charset="2"/>
              <a:buChar char="Ø"/>
            </a:pPr>
            <a:r>
              <a:rPr lang="nl-BE" sz="2000" b="1" dirty="0" err="1"/>
              <a:t>dotnet-ef</a:t>
            </a:r>
            <a:r>
              <a:rPr lang="nl-BE" sz="2000" b="1" dirty="0"/>
              <a:t> </a:t>
            </a:r>
            <a:r>
              <a:rPr lang="nl-BE" sz="2000" b="1" dirty="0" err="1"/>
              <a:t>dbcontext</a:t>
            </a:r>
            <a:r>
              <a:rPr lang="nl-BE" sz="2000" b="1" dirty="0"/>
              <a:t> </a:t>
            </a:r>
            <a:r>
              <a:rPr lang="nl-BE" sz="2000" b="1" dirty="0" err="1"/>
              <a:t>scaffold</a:t>
            </a:r>
            <a:r>
              <a:rPr lang="nl-BE" sz="2000" b="1" dirty="0"/>
              <a:t> “&lt;</a:t>
            </a:r>
            <a:r>
              <a:rPr lang="nl-BE" sz="2000" b="1" dirty="0" err="1"/>
              <a:t>connection</a:t>
            </a:r>
            <a:r>
              <a:rPr lang="nl-BE" sz="2000" b="1" dirty="0"/>
              <a:t> string&gt;” &lt;</a:t>
            </a:r>
            <a:r>
              <a:rPr lang="nl-BE" sz="2000" b="1" dirty="0" err="1"/>
              <a:t>db</a:t>
            </a:r>
            <a:r>
              <a:rPr lang="nl-BE" sz="2000" b="1" dirty="0"/>
              <a:t> driver&gt; -o &lt;map&gt; </a:t>
            </a:r>
          </a:p>
        </p:txBody>
      </p:sp>
    </p:spTree>
    <p:extLst>
      <p:ext uri="{BB962C8B-B14F-4D97-AF65-F5344CB8AC3E}">
        <p14:creationId xmlns:p14="http://schemas.microsoft.com/office/powerpoint/2010/main" val="294387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Reverse engineering, enkele bedenkingen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Een nadeel van reverse engineering is dat het niet mogelijk is om later automatisch updates door te voeren als de database wordt aangepast. Deze dienen manueel aangebracht te worden of volledig opnieuw worden gegenereerd.</a:t>
            </a:r>
          </a:p>
          <a:p>
            <a:r>
              <a:rPr lang="nl-BE" dirty="0"/>
              <a:t>Het pakket </a:t>
            </a:r>
            <a:r>
              <a:rPr lang="nl-BE" dirty="0" err="1"/>
              <a:t>Microsoft.EntityFrameworkCore.Tools</a:t>
            </a:r>
            <a:r>
              <a:rPr lang="nl-BE" dirty="0"/>
              <a:t> is enkel nodig tijdens de ontwikkeling voor de generatie van de </a:t>
            </a:r>
            <a:r>
              <a:rPr lang="nl-BE" dirty="0" err="1"/>
              <a:t>models</a:t>
            </a:r>
            <a:r>
              <a:rPr lang="nl-BE" dirty="0"/>
              <a:t> en </a:t>
            </a:r>
            <a:r>
              <a:rPr lang="nl-BE" dirty="0" err="1"/>
              <a:t>migrations</a:t>
            </a:r>
            <a:r>
              <a:rPr lang="nl-BE" dirty="0"/>
              <a:t>. </a:t>
            </a:r>
          </a:p>
          <a:p>
            <a:pPr lvl="1"/>
            <a:r>
              <a:rPr lang="nl-BE" dirty="0"/>
              <a:t>Het hoeft enkel toegevoegd te worden aan het huidige startproject.</a:t>
            </a:r>
          </a:p>
          <a:p>
            <a:pPr lvl="1"/>
            <a:r>
              <a:rPr lang="nl-BE" dirty="0"/>
              <a:t>We kunnen daarom best een cli-project aanmaken die deze module importeert voor het genereren van de code.</a:t>
            </a:r>
          </a:p>
          <a:p>
            <a:pPr lvl="1"/>
            <a:r>
              <a:rPr lang="nl-BE" dirty="0"/>
              <a:t>Een andere mogelijkheid is eerst importeren en daarna het pakket terug verwijderen. Dit is enkel een goede optie voor een reverse engineering scenario.</a:t>
            </a:r>
          </a:p>
          <a:p>
            <a:pPr marL="0" indent="0">
              <a:buNone/>
            </a:pPr>
            <a:endParaRPr lang="nl-BE" dirty="0"/>
          </a:p>
        </p:txBody>
      </p:sp>
    </p:spTree>
    <p:extLst>
      <p:ext uri="{BB962C8B-B14F-4D97-AF65-F5344CB8AC3E}">
        <p14:creationId xmlns:p14="http://schemas.microsoft.com/office/powerpoint/2010/main" val="30736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ntage photo of a plane&#10;&#10;Description automatically generated">
            <a:extLst>
              <a:ext uri="{FF2B5EF4-FFF2-40B4-BE49-F238E27FC236}">
                <a16:creationId xmlns:a16="http://schemas.microsoft.com/office/drawing/2014/main" id="{340C26CE-4D5A-460A-8F5A-805F23ED0D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3858" b="13987"/>
          <a:stretch/>
        </p:blipFill>
        <p:spPr>
          <a:xfrm>
            <a:off x="20" y="10"/>
            <a:ext cx="12191980"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65125"/>
            <a:ext cx="10515600" cy="1325563"/>
          </a:xfrm>
        </p:spPr>
        <p:txBody>
          <a:bodyPr>
            <a:normAutofit/>
          </a:bodyPr>
          <a:lstStyle/>
          <a:p>
            <a:r>
              <a:rPr lang="nl-BE">
                <a:solidFill>
                  <a:srgbClr val="FFFFFF"/>
                </a:solidFill>
              </a:rPr>
              <a:t>Labo</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11285" y="1352145"/>
            <a:ext cx="11663464" cy="5291846"/>
          </a:xfrm>
        </p:spPr>
        <p:txBody>
          <a:bodyPr>
            <a:noAutofit/>
          </a:bodyPr>
          <a:lstStyle/>
          <a:p>
            <a:r>
              <a:rPr lang="nl-BE" sz="2000" dirty="0">
                <a:solidFill>
                  <a:srgbClr val="FFFFFF"/>
                </a:solidFill>
              </a:rPr>
              <a:t>Creëer een solution met 2 projecten: </a:t>
            </a:r>
          </a:p>
          <a:p>
            <a:pPr lvl="1"/>
            <a:r>
              <a:rPr lang="nl-BE" sz="2000" dirty="0">
                <a:solidFill>
                  <a:srgbClr val="FFFFFF"/>
                </a:solidFill>
              </a:rPr>
              <a:t>Een .Net CLI project als startup project.</a:t>
            </a:r>
          </a:p>
          <a:p>
            <a:pPr lvl="1"/>
            <a:r>
              <a:rPr lang="nl-BE" sz="2000" dirty="0">
                <a:solidFill>
                  <a:srgbClr val="FFFFFF"/>
                </a:solidFill>
              </a:rPr>
              <a:t>Een .Net class </a:t>
            </a:r>
            <a:r>
              <a:rPr lang="nl-BE" sz="2000" dirty="0" err="1">
                <a:solidFill>
                  <a:srgbClr val="FFFFFF"/>
                </a:solidFill>
              </a:rPr>
              <a:t>library</a:t>
            </a:r>
            <a:r>
              <a:rPr lang="nl-BE" sz="2000" dirty="0">
                <a:solidFill>
                  <a:srgbClr val="FFFFFF"/>
                </a:solidFill>
              </a:rPr>
              <a:t> dat de </a:t>
            </a:r>
            <a:r>
              <a:rPr lang="nl-BE" sz="2000" dirty="0" err="1">
                <a:solidFill>
                  <a:srgbClr val="FFFFFF"/>
                </a:solidFill>
              </a:rPr>
              <a:t>models</a:t>
            </a:r>
            <a:r>
              <a:rPr lang="nl-BE" sz="2000" dirty="0">
                <a:solidFill>
                  <a:srgbClr val="FFFFFF"/>
                </a:solidFill>
              </a:rPr>
              <a:t> moet bevatten.</a:t>
            </a:r>
          </a:p>
          <a:p>
            <a:r>
              <a:rPr lang="nl-BE" sz="2000" dirty="0">
                <a:solidFill>
                  <a:srgbClr val="FFFFFF"/>
                </a:solidFill>
              </a:rPr>
              <a:t>Maak de nodige </a:t>
            </a:r>
            <a:r>
              <a:rPr lang="nl-BE" sz="2000" dirty="0" err="1">
                <a:solidFill>
                  <a:srgbClr val="FFFFFF"/>
                </a:solidFill>
              </a:rPr>
              <a:t>imports</a:t>
            </a:r>
            <a:r>
              <a:rPr lang="nl-BE" sz="2000" dirty="0">
                <a:solidFill>
                  <a:srgbClr val="FFFFFF"/>
                </a:solidFill>
              </a:rPr>
              <a:t> en verwijzingen om EF te gebruiken om reverse engineering mogelijk te maken.</a:t>
            </a:r>
          </a:p>
          <a:p>
            <a:r>
              <a:rPr lang="nl-BE" sz="2000" dirty="0">
                <a:solidFill>
                  <a:srgbClr val="FFFFFF"/>
                </a:solidFill>
              </a:rPr>
              <a:t>Importeer de volgende </a:t>
            </a:r>
            <a:r>
              <a:rPr lang="nl-BE" sz="2000" u="sng" dirty="0">
                <a:solidFill>
                  <a:srgbClr val="FFFFFF"/>
                </a:solidFill>
              </a:rPr>
              <a:t>SQL Server</a:t>
            </a:r>
            <a:r>
              <a:rPr lang="nl-BE" sz="2000" dirty="0">
                <a:solidFill>
                  <a:srgbClr val="FFFFFF"/>
                </a:solidFill>
              </a:rPr>
              <a:t> database die online beschikbaar is:</a:t>
            </a:r>
          </a:p>
          <a:p>
            <a:pPr lvl="1"/>
            <a:r>
              <a:rPr lang="nl-BE" sz="2000" dirty="0">
                <a:solidFill>
                  <a:srgbClr val="FFFFFF"/>
                </a:solidFill>
              </a:rPr>
              <a:t>Connectie string: </a:t>
            </a:r>
          </a:p>
          <a:p>
            <a:pPr marL="914400" lvl="2" indent="0">
              <a:buNone/>
            </a:pPr>
            <a:r>
              <a:rPr lang="en-US" dirty="0">
                <a:solidFill>
                  <a:srgbClr val="FFFFFF"/>
                </a:solidFill>
              </a:rPr>
              <a:t>"Data Source=188.121.44.214;Initial Catalog=</a:t>
            </a:r>
            <a:r>
              <a:rPr lang="en-US" dirty="0" err="1">
                <a:solidFill>
                  <a:srgbClr val="FFFFFF"/>
                </a:solidFill>
              </a:rPr>
              <a:t>wickedair;User</a:t>
            </a:r>
            <a:r>
              <a:rPr lang="en-US" dirty="0">
                <a:solidFill>
                  <a:srgbClr val="FFFFFF"/>
                </a:solidFill>
              </a:rPr>
              <a:t> ID=</a:t>
            </a:r>
            <a:r>
              <a:rPr lang="en-US" dirty="0" err="1">
                <a:solidFill>
                  <a:srgbClr val="FFFFFF"/>
                </a:solidFill>
              </a:rPr>
              <a:t>syntra;Password</a:t>
            </a:r>
            <a:r>
              <a:rPr lang="en-US" dirty="0">
                <a:solidFill>
                  <a:srgbClr val="FFFFFF"/>
                </a:solidFill>
              </a:rPr>
              <a:t>=Airbus-A800"</a:t>
            </a:r>
          </a:p>
          <a:p>
            <a:pPr lvl="1"/>
            <a:r>
              <a:rPr lang="nl-BE" sz="2000" dirty="0">
                <a:solidFill>
                  <a:srgbClr val="FFFFFF"/>
                </a:solidFill>
              </a:rPr>
              <a:t>Gebruik de </a:t>
            </a:r>
            <a:r>
              <a:rPr lang="nl-BE" sz="2000" dirty="0" err="1">
                <a:solidFill>
                  <a:srgbClr val="FFFFFF"/>
                </a:solidFill>
              </a:rPr>
              <a:t>SqlServer</a:t>
            </a:r>
            <a:r>
              <a:rPr lang="nl-BE" sz="2000" dirty="0">
                <a:solidFill>
                  <a:srgbClr val="FFFFFF"/>
                </a:solidFill>
              </a:rPr>
              <a:t> driver:</a:t>
            </a:r>
          </a:p>
          <a:p>
            <a:pPr marL="914400" lvl="2" indent="0">
              <a:buNone/>
            </a:pPr>
            <a:r>
              <a:rPr lang="nl-BE" dirty="0" err="1">
                <a:solidFill>
                  <a:srgbClr val="FFFFFF"/>
                </a:solidFill>
              </a:rPr>
              <a:t>MySql.Data.EntityFrameworkCore</a:t>
            </a:r>
            <a:endParaRPr lang="nl-BE" dirty="0">
              <a:solidFill>
                <a:srgbClr val="FFFFFF"/>
              </a:solidFill>
            </a:endParaRPr>
          </a:p>
          <a:p>
            <a:r>
              <a:rPr lang="nl-BE" sz="2000" dirty="0">
                <a:solidFill>
                  <a:srgbClr val="FFFFFF"/>
                </a:solidFill>
              </a:rPr>
              <a:t>Extra: </a:t>
            </a:r>
          </a:p>
          <a:p>
            <a:pPr lvl="1"/>
            <a:r>
              <a:rPr lang="nl-BE" sz="2000" dirty="0">
                <a:solidFill>
                  <a:srgbClr val="FFFFFF"/>
                </a:solidFill>
              </a:rPr>
              <a:t>Gebruik tags in de klassen en de </a:t>
            </a:r>
            <a:r>
              <a:rPr lang="nl-BE" sz="2000" dirty="0" err="1">
                <a:solidFill>
                  <a:srgbClr val="FFFFFF"/>
                </a:solidFill>
              </a:rPr>
              <a:t>POCO’s</a:t>
            </a:r>
            <a:r>
              <a:rPr lang="nl-BE" sz="2000" dirty="0">
                <a:solidFill>
                  <a:srgbClr val="FFFFFF"/>
                </a:solidFill>
              </a:rPr>
              <a:t> moeten in de “model” folder worden gegenereerd. </a:t>
            </a:r>
          </a:p>
          <a:p>
            <a:pPr lvl="1"/>
            <a:r>
              <a:rPr lang="nl-BE" sz="2000" dirty="0">
                <a:solidFill>
                  <a:srgbClr val="FFFFFF"/>
                </a:solidFill>
              </a:rPr>
              <a:t>De </a:t>
            </a:r>
            <a:r>
              <a:rPr lang="nl-BE" sz="2000" dirty="0" err="1">
                <a:solidFill>
                  <a:srgbClr val="FFFFFF"/>
                </a:solidFill>
              </a:rPr>
              <a:t>DbContext</a:t>
            </a:r>
            <a:r>
              <a:rPr lang="nl-BE" sz="2000" dirty="0">
                <a:solidFill>
                  <a:srgbClr val="FFFFFF"/>
                </a:solidFill>
              </a:rPr>
              <a:t> klas noemt </a:t>
            </a:r>
            <a:r>
              <a:rPr lang="nl-BE" sz="2000" dirty="0" err="1">
                <a:solidFill>
                  <a:srgbClr val="FFFFFF"/>
                </a:solidFill>
              </a:rPr>
              <a:t>WickedAirSourceContext</a:t>
            </a:r>
            <a:r>
              <a:rPr lang="nl-BE" sz="2000" dirty="0">
                <a:solidFill>
                  <a:srgbClr val="FFFFFF"/>
                </a:solidFill>
              </a:rPr>
              <a:t>.</a:t>
            </a:r>
          </a:p>
          <a:p>
            <a:pPr lvl="1"/>
            <a:r>
              <a:rPr lang="nl-BE" sz="2000" dirty="0">
                <a:solidFill>
                  <a:srgbClr val="FFFFFF"/>
                </a:solidFill>
              </a:rPr>
              <a:t>Gebruik data </a:t>
            </a:r>
            <a:r>
              <a:rPr lang="nl-BE" sz="2000" dirty="0" err="1">
                <a:solidFill>
                  <a:srgbClr val="FFFFFF"/>
                </a:solidFill>
              </a:rPr>
              <a:t>anotations</a:t>
            </a:r>
            <a:r>
              <a:rPr lang="nl-BE" sz="2000" dirty="0">
                <a:solidFill>
                  <a:srgbClr val="FFFFFF"/>
                </a:solidFill>
              </a:rPr>
              <a:t> </a:t>
            </a:r>
            <a:r>
              <a:rPr lang="nl-BE" sz="2000" dirty="0" err="1">
                <a:solidFill>
                  <a:srgbClr val="FFFFFF"/>
                </a:solidFill>
              </a:rPr>
              <a:t>ipv</a:t>
            </a:r>
            <a:r>
              <a:rPr lang="nl-BE" sz="2000" dirty="0">
                <a:solidFill>
                  <a:srgbClr val="FFFFFF"/>
                </a:solidFill>
              </a:rPr>
              <a:t> </a:t>
            </a:r>
            <a:r>
              <a:rPr lang="nl-BE" sz="2000" dirty="0" err="1">
                <a:solidFill>
                  <a:srgbClr val="FFFFFF"/>
                </a:solidFill>
              </a:rPr>
              <a:t>fluent</a:t>
            </a:r>
            <a:r>
              <a:rPr lang="nl-BE" sz="2000" dirty="0">
                <a:solidFill>
                  <a:srgbClr val="FFFFFF"/>
                </a:solidFill>
              </a:rPr>
              <a:t> syntax</a:t>
            </a:r>
          </a:p>
        </p:txBody>
      </p:sp>
    </p:spTree>
    <p:extLst>
      <p:ext uri="{BB962C8B-B14F-4D97-AF65-F5344CB8AC3E}">
        <p14:creationId xmlns:p14="http://schemas.microsoft.com/office/powerpoint/2010/main" val="13423441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81515D-CBDF-469D-B6D3-F399E0BE263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41249" y="941832"/>
            <a:ext cx="10506456" cy="2057400"/>
          </a:xfrm>
        </p:spPr>
        <p:txBody>
          <a:bodyPr anchor="b">
            <a:normAutofit/>
          </a:bodyPr>
          <a:lstStyle/>
          <a:p>
            <a:r>
              <a:rPr lang="nl-BE" sz="5000" dirty="0"/>
              <a:t>Labo</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41248" y="3502152"/>
            <a:ext cx="10880582" cy="3227822"/>
          </a:xfrm>
        </p:spPr>
        <p:txBody>
          <a:bodyPr>
            <a:normAutofit/>
          </a:bodyPr>
          <a:lstStyle/>
          <a:p>
            <a:r>
              <a:rPr lang="nl-BE" sz="2400" dirty="0"/>
              <a:t>Gebruik de klassen van </a:t>
            </a:r>
            <a:r>
              <a:rPr lang="nl-BE" sz="2400" dirty="0" err="1"/>
              <a:t>WickedAir</a:t>
            </a:r>
            <a:r>
              <a:rPr lang="nl-BE" sz="2400" dirty="0"/>
              <a:t> </a:t>
            </a:r>
          </a:p>
          <a:p>
            <a:r>
              <a:rPr lang="nl-BE" sz="2400" dirty="0"/>
              <a:t>Maak een modelklasse aan met volgende parameters:</a:t>
            </a:r>
          </a:p>
          <a:p>
            <a:pPr lvl="1"/>
            <a:r>
              <a:rPr lang="nl-BE" dirty="0"/>
              <a:t>Tabel: </a:t>
            </a:r>
            <a:r>
              <a:rPr lang="en-US" dirty="0"/>
              <a:t>Catering </a:t>
            </a:r>
            <a:endParaRPr lang="nl-BE" dirty="0"/>
          </a:p>
          <a:p>
            <a:pPr lvl="1"/>
            <a:r>
              <a:rPr lang="nl-BE" dirty="0"/>
              <a:t>Kolommen: ID, </a:t>
            </a:r>
            <a:r>
              <a:rPr lang="nl-BE" dirty="0" err="1"/>
              <a:t>FlightID</a:t>
            </a:r>
            <a:r>
              <a:rPr lang="nl-BE" dirty="0"/>
              <a:t>, Company, </a:t>
            </a:r>
            <a:r>
              <a:rPr lang="nl-BE" dirty="0" err="1"/>
              <a:t>Meal</a:t>
            </a:r>
            <a:endParaRPr lang="nl-BE" dirty="0"/>
          </a:p>
          <a:p>
            <a:r>
              <a:rPr lang="nl-BE" sz="2400" dirty="0"/>
              <a:t>Pas de Flight tabel aan zodat ook de Catering in de flight klas komt</a:t>
            </a:r>
          </a:p>
          <a:p>
            <a:r>
              <a:rPr lang="nl-BE" sz="2400" dirty="0"/>
              <a:t>Maak een data migratie aan van de data structuur.</a:t>
            </a:r>
          </a:p>
          <a:p>
            <a:r>
              <a:rPr lang="nl-BE" sz="2400" dirty="0"/>
              <a:t>Update de lokale database.</a:t>
            </a:r>
            <a:endParaRPr lang="en-US" sz="2400" dirty="0"/>
          </a:p>
        </p:txBody>
      </p:sp>
    </p:spTree>
    <p:extLst>
      <p:ext uri="{BB962C8B-B14F-4D97-AF65-F5344CB8AC3E}">
        <p14:creationId xmlns:p14="http://schemas.microsoft.com/office/powerpoint/2010/main" val="19104735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tore filled with lots of tall buildings&#10;&#10;Description automatically generated">
            <a:extLst>
              <a:ext uri="{FF2B5EF4-FFF2-40B4-BE49-F238E27FC236}">
                <a16:creationId xmlns:a16="http://schemas.microsoft.com/office/drawing/2014/main" id="{6BFA3507-810F-4C78-999D-29CBDDEEB07B}"/>
              </a:ext>
            </a:extLst>
          </p:cNvPr>
          <p:cNvPicPr>
            <a:picLocks noChangeAspect="1"/>
          </p:cNvPicPr>
          <p:nvPr/>
        </p:nvPicPr>
        <p:blipFill rotWithShape="1">
          <a:blip r:embed="rId2">
            <a:extLst>
              <a:ext uri="{28A0092B-C50C-407E-A947-70E740481C1C}">
                <a14:useLocalDpi xmlns:a14="http://schemas.microsoft.com/office/drawing/2010/main" val="0"/>
              </a:ext>
            </a:extLst>
          </a:blip>
          <a:srcRect t="48216" r="9091"/>
          <a:stretch/>
        </p:blipFill>
        <p:spPr>
          <a:xfrm>
            <a:off x="20" y="10"/>
            <a:ext cx="12191981" cy="6857990"/>
          </a:xfrm>
          <a:prstGeom prst="rect">
            <a:avLst/>
          </a:prstGeom>
        </p:spPr>
      </p:pic>
      <p:sp>
        <p:nvSpPr>
          <p:cNvPr id="39" name="Rectangle 3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04553" y="3091928"/>
            <a:ext cx="9078562"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dirty="0" err="1"/>
              <a:t>Werken</a:t>
            </a:r>
            <a:r>
              <a:rPr lang="en-US" sz="6600" b="1" dirty="0"/>
              <a:t> met data</a:t>
            </a:r>
          </a:p>
        </p:txBody>
      </p:sp>
      <p:sp>
        <p:nvSpPr>
          <p:cNvPr id="41" name="Rectangle: Rounded Corners 4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216110"/>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27289" y="123914"/>
            <a:ext cx="10923661" cy="794204"/>
          </a:xfrm>
        </p:spPr>
        <p:txBody>
          <a:bodyPr/>
          <a:lstStyle/>
          <a:p>
            <a:r>
              <a:rPr lang="nl-BE" dirty="0"/>
              <a:t>Interne werking van LINQ: kort overzicht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27289" y="1085316"/>
            <a:ext cx="11331723" cy="5648770"/>
          </a:xfrm>
        </p:spPr>
        <p:txBody>
          <a:bodyPr>
            <a:normAutofit/>
          </a:bodyPr>
          <a:lstStyle/>
          <a:p>
            <a:r>
              <a:rPr lang="nl-BE" dirty="0"/>
              <a:t>Om LINQ te gebruiken moeten we </a:t>
            </a:r>
            <a:r>
              <a:rPr lang="nl-BE" dirty="0" err="1"/>
              <a:t>using</a:t>
            </a:r>
            <a:r>
              <a:rPr lang="nl-BE" dirty="0"/>
              <a:t> </a:t>
            </a:r>
            <a:r>
              <a:rPr lang="nl-BE" dirty="0" err="1"/>
              <a:t>System.Linq</a:t>
            </a:r>
            <a:r>
              <a:rPr lang="nl-BE" dirty="0"/>
              <a:t>; declareren</a:t>
            </a:r>
          </a:p>
          <a:p>
            <a:r>
              <a:rPr lang="nl-BE" dirty="0"/>
              <a:t>De belangrijkste bouwstenen van LINQ zijn extension </a:t>
            </a:r>
            <a:r>
              <a:rPr lang="nl-BE" dirty="0" err="1"/>
              <a:t>methods</a:t>
            </a:r>
            <a:r>
              <a:rPr lang="nl-BE" dirty="0"/>
              <a:t> en </a:t>
            </a:r>
            <a:r>
              <a:rPr lang="nl-BE" dirty="0" err="1"/>
              <a:t>Lambda</a:t>
            </a:r>
            <a:r>
              <a:rPr lang="nl-BE" dirty="0"/>
              <a:t> expressies.</a:t>
            </a:r>
          </a:p>
          <a:p>
            <a:r>
              <a:rPr lang="nl-BE" dirty="0"/>
              <a:t>Deze bouwstenen worden gebruikt om expressies aan elkaar te rijgen tot een query.</a:t>
            </a:r>
          </a:p>
          <a:p>
            <a:r>
              <a:rPr lang="nl-BE" dirty="0"/>
              <a:t>We kunnen LINQ in 2 varianten gebruiken:</a:t>
            </a:r>
          </a:p>
          <a:p>
            <a:pPr lvl="1"/>
            <a:r>
              <a:rPr lang="nl-BE" dirty="0" err="1"/>
              <a:t>Fluent</a:t>
            </a:r>
            <a:r>
              <a:rPr lang="nl-BE" dirty="0"/>
              <a:t> syntax:</a:t>
            </a:r>
          </a:p>
          <a:p>
            <a:pPr marL="914400" lvl="2" indent="0">
              <a:buNone/>
            </a:pP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items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fiets</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"auto"</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kettingzaag</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vliegtuig</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914400" lvl="2" indent="0">
              <a:buNone/>
            </a:pPr>
            <a:r>
              <a:rPr lang="en-US" sz="1400" dirty="0">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res=</a:t>
            </a:r>
            <a:r>
              <a:rPr lang="en-US" sz="1400" dirty="0" err="1">
                <a:solidFill>
                  <a:srgbClr val="000000"/>
                </a:solidFill>
                <a:latin typeface="Consolas" panose="020B0609020204030204" pitchFamily="49" charset="0"/>
              </a:rPr>
              <a:t>items.Where</a:t>
            </a:r>
            <a:r>
              <a:rPr lang="en-US" sz="1400" dirty="0">
                <a:solidFill>
                  <a:srgbClr val="000000"/>
                </a:solidFill>
                <a:latin typeface="Consolas" panose="020B0609020204030204" pitchFamily="49" charset="0"/>
              </a:rPr>
              <a:t>(t =&gt; </a:t>
            </a:r>
            <a:r>
              <a:rPr lang="en-US" sz="1400" dirty="0" err="1">
                <a:solidFill>
                  <a:srgbClr val="000000"/>
                </a:solidFill>
                <a:latin typeface="Consolas" panose="020B0609020204030204" pitchFamily="49" charset="0"/>
              </a:rPr>
              <a:t>t.ToLower</a:t>
            </a:r>
            <a:r>
              <a:rPr lang="en-US" sz="1400" dirty="0">
                <a:solidFill>
                  <a:srgbClr val="000000"/>
                </a:solidFill>
                <a:latin typeface="Consolas" panose="020B0609020204030204" pitchFamily="49" charset="0"/>
              </a:rPr>
              <a:t>().Contains(</a:t>
            </a:r>
            <a:r>
              <a:rPr lang="en-US" sz="1400" dirty="0">
                <a:solidFill>
                  <a:srgbClr val="A31515"/>
                </a:solidFill>
                <a:latin typeface="Consolas" panose="020B0609020204030204" pitchFamily="49" charset="0"/>
              </a:rPr>
              <a:t>"et"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OrderBy</a:t>
            </a:r>
            <a:r>
              <a:rPr lang="en-US" sz="1400" dirty="0">
                <a:solidFill>
                  <a:srgbClr val="000000"/>
                </a:solidFill>
                <a:latin typeface="Consolas" panose="020B0609020204030204" pitchFamily="49" charset="0"/>
              </a:rPr>
              <a:t>(t =&gt; </a:t>
            </a:r>
            <a:r>
              <a:rPr lang="en-US" sz="1400" dirty="0" err="1">
                <a:solidFill>
                  <a:srgbClr val="000000"/>
                </a:solidFill>
                <a:latin typeface="Consolas" panose="020B0609020204030204" pitchFamily="49" charset="0"/>
              </a:rPr>
              <a:t>t.Length</a:t>
            </a:r>
            <a:r>
              <a:rPr lang="en-US" sz="1400" dirty="0">
                <a:solidFill>
                  <a:srgbClr val="000000"/>
                </a:solidFill>
                <a:latin typeface="Consolas" panose="020B0609020204030204" pitchFamily="49" charset="0"/>
              </a:rPr>
              <a:t>).Select(t =&gt; </a:t>
            </a:r>
            <a:r>
              <a:rPr lang="en-US" sz="1400" dirty="0" err="1">
                <a:solidFill>
                  <a:srgbClr val="000000"/>
                </a:solidFill>
                <a:latin typeface="Consolas" panose="020B0609020204030204" pitchFamily="49" charset="0"/>
              </a:rPr>
              <a:t>t.ToLower</a:t>
            </a:r>
            <a:r>
              <a:rPr lang="en-US" sz="1400" dirty="0">
                <a:solidFill>
                  <a:srgbClr val="000000"/>
                </a:solidFill>
                <a:latin typeface="Consolas" panose="020B0609020204030204" pitchFamily="49" charset="0"/>
              </a:rPr>
              <a:t>());</a:t>
            </a:r>
            <a:endParaRPr lang="nl-BE" sz="1400" dirty="0"/>
          </a:p>
          <a:p>
            <a:pPr lvl="1"/>
            <a:r>
              <a:rPr lang="nl-BE" dirty="0"/>
              <a:t>Query </a:t>
            </a:r>
            <a:r>
              <a:rPr lang="nl-BE" dirty="0" err="1"/>
              <a:t>expression</a:t>
            </a:r>
            <a:r>
              <a:rPr lang="nl-BE" dirty="0"/>
              <a:t>:</a:t>
            </a:r>
          </a:p>
          <a:p>
            <a:pPr marL="914400" lvl="2" indent="0">
              <a:buNone/>
            </a:pPr>
            <a:r>
              <a:rPr lang="en-US" sz="1400" dirty="0">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res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items</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i.ToLower</a:t>
            </a:r>
            <a:r>
              <a:rPr lang="en-US" sz="1400" dirty="0">
                <a:solidFill>
                  <a:srgbClr val="000000"/>
                </a:solidFill>
                <a:latin typeface="Consolas" panose="020B0609020204030204" pitchFamily="49" charset="0"/>
              </a:rPr>
              <a:t>().Contains(</a:t>
            </a:r>
            <a:r>
              <a:rPr lang="en-US" sz="1400" dirty="0">
                <a:solidFill>
                  <a:srgbClr val="A31515"/>
                </a:solidFill>
                <a:latin typeface="Consolas" panose="020B0609020204030204" pitchFamily="49" charset="0"/>
              </a:rPr>
              <a:t>"et"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orderby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i.Length</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i.ToLower</a:t>
            </a:r>
            <a:r>
              <a:rPr lang="en-US" sz="1400" dirty="0">
                <a:solidFill>
                  <a:srgbClr val="000000"/>
                </a:solidFill>
                <a:latin typeface="Consolas" panose="020B0609020204030204" pitchFamily="49" charset="0"/>
              </a:rPr>
              <a:t>();</a:t>
            </a:r>
            <a:endParaRPr lang="nl-BE" sz="1400" dirty="0"/>
          </a:p>
        </p:txBody>
      </p:sp>
    </p:spTree>
    <p:extLst>
      <p:ext uri="{BB962C8B-B14F-4D97-AF65-F5344CB8AC3E}">
        <p14:creationId xmlns:p14="http://schemas.microsoft.com/office/powerpoint/2010/main" val="33981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76727" y="159243"/>
            <a:ext cx="10515600" cy="626970"/>
          </a:xfrm>
        </p:spPr>
        <p:txBody>
          <a:bodyPr>
            <a:normAutofit fontScale="90000"/>
          </a:bodyPr>
          <a:lstStyle/>
          <a:p>
            <a:r>
              <a:rPr lang="nl-BE" dirty="0"/>
              <a:t>Interne werking van LINQ: </a:t>
            </a:r>
            <a:r>
              <a:rPr lang="nl-BE" b="1" dirty="0" err="1"/>
              <a:t>Fluent</a:t>
            </a:r>
            <a:r>
              <a:rPr lang="nl-BE" b="1" dirty="0"/>
              <a:t> syntax</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8564" y="846035"/>
            <a:ext cx="11169354" cy="5947872"/>
          </a:xfrm>
        </p:spPr>
        <p:txBody>
          <a:bodyPr>
            <a:normAutofit/>
          </a:bodyPr>
          <a:lstStyle/>
          <a:p>
            <a:r>
              <a:rPr lang="nl-BE" dirty="0"/>
              <a:t>De bouwstenen van LINQ worden als volgt opgebouwd:</a:t>
            </a:r>
          </a:p>
          <a:p>
            <a:pPr lvl="1"/>
            <a:r>
              <a:rPr lang="nl-BE" dirty="0"/>
              <a:t>Filter: 			.</a:t>
            </a:r>
            <a:r>
              <a:rPr lang="nl-BE" dirty="0" err="1"/>
              <a:t>Where</a:t>
            </a:r>
            <a:r>
              <a:rPr lang="nl-BE" dirty="0"/>
              <a:t>()		</a:t>
            </a:r>
            <a:r>
              <a:rPr lang="nl-BE" dirty="0" err="1"/>
              <a:t>where</a:t>
            </a:r>
            <a:endParaRPr lang="nl-BE" dirty="0"/>
          </a:p>
          <a:p>
            <a:pPr lvl="1"/>
            <a:r>
              <a:rPr lang="nl-BE" dirty="0" err="1"/>
              <a:t>Sorter</a:t>
            </a:r>
            <a:r>
              <a:rPr lang="nl-BE" dirty="0"/>
              <a:t>:			.</a:t>
            </a:r>
            <a:r>
              <a:rPr lang="nl-BE" dirty="0" err="1"/>
              <a:t>OrderBy</a:t>
            </a:r>
            <a:r>
              <a:rPr lang="nl-BE" dirty="0"/>
              <a:t>()		</a:t>
            </a:r>
            <a:r>
              <a:rPr lang="nl-BE" dirty="0" err="1"/>
              <a:t>orderby</a:t>
            </a:r>
            <a:endParaRPr lang="nl-BE" dirty="0"/>
          </a:p>
          <a:p>
            <a:pPr lvl="1"/>
            <a:r>
              <a:rPr lang="nl-BE" dirty="0"/>
              <a:t>Projector:		.Select()		select</a:t>
            </a:r>
          </a:p>
          <a:p>
            <a:r>
              <a:rPr lang="nl-BE" dirty="0"/>
              <a:t>Als we de verschillende onderdelen lostrekken krijgen we:</a:t>
            </a:r>
          </a:p>
          <a:p>
            <a:pPr marL="914400" lvl="2" indent="0">
              <a:buNone/>
            </a:pPr>
            <a:r>
              <a:rPr lang="en-US" sz="1600" dirty="0" err="1">
                <a:solidFill>
                  <a:srgbClr val="2B91AF"/>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filter = 	</a:t>
            </a:r>
            <a:r>
              <a:rPr lang="en-US" sz="1600" dirty="0" err="1">
                <a:solidFill>
                  <a:srgbClr val="000000"/>
                </a:solidFill>
                <a:latin typeface="Consolas" panose="020B0609020204030204" pitchFamily="49" charset="0"/>
              </a:rPr>
              <a:t>items.Where</a:t>
            </a:r>
            <a:r>
              <a:rPr lang="en-US" sz="1600" dirty="0">
                <a:solidFill>
                  <a:srgbClr val="000000"/>
                </a:solidFill>
                <a:latin typeface="Consolas" panose="020B0609020204030204" pitchFamily="49" charset="0"/>
              </a:rPr>
              <a:t>(t =&gt; </a:t>
            </a:r>
            <a:r>
              <a:rPr lang="en-US" sz="1600" dirty="0" err="1">
                <a:solidFill>
                  <a:srgbClr val="000000"/>
                </a:solidFill>
                <a:latin typeface="Consolas" panose="020B0609020204030204" pitchFamily="49" charset="0"/>
              </a:rPr>
              <a:t>t.ToLower</a:t>
            </a:r>
            <a:r>
              <a:rPr lang="en-US" sz="1600" dirty="0">
                <a:solidFill>
                  <a:srgbClr val="000000"/>
                </a:solidFill>
                <a:latin typeface="Consolas" panose="020B0609020204030204" pitchFamily="49" charset="0"/>
              </a:rPr>
              <a:t>().Contains(</a:t>
            </a:r>
            <a:r>
              <a:rPr lang="en-US" sz="1600" dirty="0">
                <a:solidFill>
                  <a:srgbClr val="A31515"/>
                </a:solidFill>
                <a:latin typeface="Consolas" panose="020B0609020204030204" pitchFamily="49" charset="0"/>
              </a:rPr>
              <a:t>"et"</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order = 	</a:t>
            </a:r>
            <a:r>
              <a:rPr lang="en-US" sz="1600" b="1" dirty="0" err="1">
                <a:solidFill>
                  <a:srgbClr val="000000"/>
                </a:solidFill>
                <a:latin typeface="Consolas" panose="020B0609020204030204" pitchFamily="49" charset="0"/>
              </a:rPr>
              <a:t>filter</a:t>
            </a:r>
            <a:r>
              <a:rPr lang="en-US" sz="1600" dirty="0" err="1">
                <a:solidFill>
                  <a:srgbClr val="000000"/>
                </a:solidFill>
                <a:latin typeface="Consolas" panose="020B0609020204030204" pitchFamily="49" charset="0"/>
              </a:rPr>
              <a:t>.OrderBy</a:t>
            </a:r>
            <a:r>
              <a:rPr lang="en-US" sz="1600" dirty="0">
                <a:solidFill>
                  <a:srgbClr val="000000"/>
                </a:solidFill>
                <a:latin typeface="Consolas" panose="020B0609020204030204" pitchFamily="49" charset="0"/>
              </a:rPr>
              <a:t>(t =&gt; </a:t>
            </a:r>
            <a:r>
              <a:rPr lang="en-US" sz="1600" dirty="0" err="1">
                <a:solidFill>
                  <a:srgbClr val="000000"/>
                </a:solidFill>
                <a:latin typeface="Consolas" panose="020B0609020204030204" pitchFamily="49" charset="0"/>
              </a:rPr>
              <a:t>t.Length</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res = 	</a:t>
            </a:r>
            <a:r>
              <a:rPr lang="en-US" sz="1600" b="1" dirty="0" err="1">
                <a:solidFill>
                  <a:srgbClr val="000000"/>
                </a:solidFill>
                <a:latin typeface="Consolas" panose="020B0609020204030204" pitchFamily="49" charset="0"/>
              </a:rPr>
              <a:t>order</a:t>
            </a:r>
            <a:r>
              <a:rPr lang="en-US" sz="1600" dirty="0" err="1">
                <a:solidFill>
                  <a:srgbClr val="000000"/>
                </a:solidFill>
                <a:latin typeface="Consolas" panose="020B0609020204030204" pitchFamily="49" charset="0"/>
              </a:rPr>
              <a:t>.Select</a:t>
            </a:r>
            <a:r>
              <a:rPr lang="en-US" sz="1600" dirty="0">
                <a:solidFill>
                  <a:srgbClr val="000000"/>
                </a:solidFill>
                <a:latin typeface="Consolas" panose="020B0609020204030204" pitchFamily="49" charset="0"/>
              </a:rPr>
              <a:t>(t =&gt; </a:t>
            </a:r>
            <a:r>
              <a:rPr lang="en-US" sz="1600" dirty="0" err="1">
                <a:solidFill>
                  <a:srgbClr val="000000"/>
                </a:solidFill>
                <a:latin typeface="Consolas" panose="020B0609020204030204" pitchFamily="49" charset="0"/>
              </a:rPr>
              <a:t>t.ToLower</a:t>
            </a:r>
            <a:r>
              <a:rPr lang="en-US" sz="1600" dirty="0">
                <a:solidFill>
                  <a:srgbClr val="000000"/>
                </a:solidFill>
                <a:latin typeface="Consolas" panose="020B0609020204030204" pitchFamily="49" charset="0"/>
              </a:rPr>
              <a:t>());</a:t>
            </a:r>
            <a:endParaRPr lang="nl-BE" sz="1600" dirty="0"/>
          </a:p>
          <a:p>
            <a:r>
              <a:rPr lang="nl-BE" dirty="0"/>
              <a:t>Zonder extension functies te gebruiken krijgen we:</a:t>
            </a:r>
          </a:p>
          <a:p>
            <a:pPr marL="914400" lvl="2" indent="0">
              <a:buNone/>
            </a:pPr>
            <a:r>
              <a:rPr lang="en-US" sz="1400" dirty="0" err="1">
                <a:solidFill>
                  <a:srgbClr val="2B91AF"/>
                </a:solidFill>
                <a:latin typeface="Consolas" panose="020B0609020204030204" pitchFamily="49" charset="0"/>
              </a:rPr>
              <a:t>IEnumerable</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query = </a:t>
            </a:r>
            <a:r>
              <a:rPr lang="en-US" sz="1400" dirty="0" err="1">
                <a:solidFill>
                  <a:srgbClr val="000000"/>
                </a:solidFill>
                <a:latin typeface="Consolas" panose="020B0609020204030204" pitchFamily="49" charset="0"/>
              </a:rPr>
              <a:t>Enumerable.Select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Enumerable</a:t>
            </a:r>
            <a:r>
              <a:rPr lang="en-US" sz="1400" dirty="0" err="1">
                <a:solidFill>
                  <a:srgbClr val="000000"/>
                </a:solidFill>
                <a:latin typeface="Consolas" panose="020B0609020204030204" pitchFamily="49" charset="0"/>
              </a:rPr>
              <a:t>.OrderBy</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Enumerable</a:t>
            </a:r>
            <a:r>
              <a:rPr lang="en-US" sz="1400" dirty="0" err="1">
                <a:solidFill>
                  <a:srgbClr val="000000"/>
                </a:solidFill>
                <a:latin typeface="Consolas" panose="020B0609020204030204" pitchFamily="49" charset="0"/>
              </a:rPr>
              <a:t>.Where</a:t>
            </a:r>
            <a:r>
              <a:rPr lang="en-US" sz="1400" dirty="0">
                <a:solidFill>
                  <a:srgbClr val="000000"/>
                </a:solidFill>
                <a:latin typeface="Consolas" panose="020B0609020204030204" pitchFamily="49" charset="0"/>
              </a:rPr>
              <a:t>(</a:t>
            </a:r>
          </a:p>
          <a:p>
            <a:pPr marL="914400" lvl="2" indent="0">
              <a:buNone/>
            </a:pP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items,t</a:t>
            </a:r>
            <a:r>
              <a:rPr lang="fr-FR" sz="1400" dirty="0">
                <a:solidFill>
                  <a:srgbClr val="000000"/>
                </a:solidFill>
                <a:latin typeface="Consolas" panose="020B0609020204030204" pitchFamily="49" charset="0"/>
              </a:rPr>
              <a:t> =&gt; </a:t>
            </a:r>
            <a:r>
              <a:rPr lang="fr-FR" sz="1400" dirty="0" err="1">
                <a:solidFill>
                  <a:srgbClr val="000000"/>
                </a:solidFill>
                <a:latin typeface="Consolas" panose="020B0609020204030204" pitchFamily="49" charset="0"/>
              </a:rPr>
              <a:t>t.ToLower</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Contains</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"et"</a:t>
            </a:r>
            <a:r>
              <a:rPr lang="fr-FR"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),t =&gt; </a:t>
            </a:r>
            <a:r>
              <a:rPr lang="en-US" sz="1400" dirty="0" err="1">
                <a:solidFill>
                  <a:srgbClr val="000000"/>
                </a:solidFill>
                <a:latin typeface="Consolas" panose="020B0609020204030204" pitchFamily="49" charset="0"/>
              </a:rPr>
              <a:t>t.Length</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),t =&gt; </a:t>
            </a:r>
            <a:r>
              <a:rPr lang="en-US" sz="1400" dirty="0" err="1">
                <a:solidFill>
                  <a:srgbClr val="000000"/>
                </a:solidFill>
                <a:latin typeface="Consolas" panose="020B0609020204030204" pitchFamily="49" charset="0"/>
              </a:rPr>
              <a:t>t.ToLower</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pPr lvl="1"/>
            <a:endParaRPr lang="nl-BE" dirty="0"/>
          </a:p>
        </p:txBody>
      </p:sp>
      <p:cxnSp>
        <p:nvCxnSpPr>
          <p:cNvPr id="5" name="Connector: Curved 4">
            <a:extLst>
              <a:ext uri="{FF2B5EF4-FFF2-40B4-BE49-F238E27FC236}">
                <a16:creationId xmlns:a16="http://schemas.microsoft.com/office/drawing/2014/main" id="{6DD94E1D-3739-474E-A5BC-94C1160FCB87}"/>
              </a:ext>
            </a:extLst>
          </p:cNvPr>
          <p:cNvCxnSpPr>
            <a:cxnSpLocks/>
          </p:cNvCxnSpPr>
          <p:nvPr/>
        </p:nvCxnSpPr>
        <p:spPr>
          <a:xfrm rot="10800000">
            <a:off x="4511040" y="3230881"/>
            <a:ext cx="530980" cy="172483"/>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B5035A96-8E61-4353-A9E4-F57F8182E0ED}"/>
              </a:ext>
            </a:extLst>
          </p:cNvPr>
          <p:cNvCxnSpPr>
            <a:cxnSpLocks/>
          </p:cNvCxnSpPr>
          <p:nvPr/>
        </p:nvCxnSpPr>
        <p:spPr>
          <a:xfrm rot="10800000">
            <a:off x="4511040" y="3454638"/>
            <a:ext cx="530980" cy="223282"/>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01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6" presetClass="emph" presetSubtype="0" fill="hold" nodeType="withEffect">
                                  <p:stCondLst>
                                    <p:cond delay="0"/>
                                  </p:stCondLst>
                                  <p:childTnLst>
                                    <p:animScale>
                                      <p:cBhvr>
                                        <p:cTn id="40" dur="500" fill="hold"/>
                                        <p:tgtEl>
                                          <p:spTgt spid="5"/>
                                        </p:tgtEl>
                                      </p:cBhvr>
                                      <p:by x="150000" y="150000"/>
                                    </p:animScale>
                                  </p:childTnLst>
                                </p:cTn>
                              </p:par>
                              <p:par>
                                <p:cTn id="41" presetID="6" presetClass="emph" presetSubtype="0" fill="hold" nodeType="withEffect">
                                  <p:stCondLst>
                                    <p:cond delay="0"/>
                                  </p:stCondLst>
                                  <p:childTnLst>
                                    <p:animScale>
                                      <p:cBhvr>
                                        <p:cTn id="42" dur="500" fill="hold"/>
                                        <p:tgtEl>
                                          <p:spTgt spid="8"/>
                                        </p:tgtEl>
                                      </p:cBhvr>
                                      <p:by x="150000" y="150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67469" y="219063"/>
            <a:ext cx="11365907" cy="794204"/>
          </a:xfrm>
        </p:spPr>
        <p:txBody>
          <a:bodyPr>
            <a:normAutofit/>
          </a:bodyPr>
          <a:lstStyle/>
          <a:p>
            <a:r>
              <a:rPr lang="nl-BE" dirty="0"/>
              <a:t>Interne werking van LINQ: </a:t>
            </a:r>
            <a:r>
              <a:rPr lang="nl-BE" b="1" dirty="0"/>
              <a:t>Query </a:t>
            </a:r>
            <a:r>
              <a:rPr lang="nl-BE" b="1" dirty="0" err="1"/>
              <a:t>expressions</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1013267"/>
            <a:ext cx="11365907" cy="5515719"/>
          </a:xfrm>
        </p:spPr>
        <p:txBody>
          <a:bodyPr>
            <a:normAutofit/>
          </a:bodyPr>
          <a:lstStyle/>
          <a:p>
            <a:r>
              <a:rPr lang="nl-BE" dirty="0"/>
              <a:t>Ondanks de naam soms doet geloven betekent query </a:t>
            </a:r>
            <a:r>
              <a:rPr lang="nl-BE" dirty="0" err="1"/>
              <a:t>expression</a:t>
            </a:r>
            <a:r>
              <a:rPr lang="nl-BE" dirty="0"/>
              <a:t> niet het integreren van SQL  in  C# .Net</a:t>
            </a:r>
          </a:p>
          <a:p>
            <a:r>
              <a:rPr lang="nl-BE" dirty="0"/>
              <a:t>De Query syntax start steeds met een </a:t>
            </a:r>
            <a:r>
              <a:rPr lang="nl-BE" dirty="0" err="1"/>
              <a:t>from</a:t>
            </a:r>
            <a:r>
              <a:rPr lang="nl-BE" dirty="0"/>
              <a:t> </a:t>
            </a:r>
            <a:r>
              <a:rPr lang="nl-BE" dirty="0" err="1"/>
              <a:t>keyword</a:t>
            </a:r>
            <a:r>
              <a:rPr lang="nl-BE" dirty="0"/>
              <a:t> met een parameter en een </a:t>
            </a:r>
            <a:r>
              <a:rPr lang="nl-BE" dirty="0" err="1"/>
              <a:t>instance</a:t>
            </a:r>
            <a:r>
              <a:rPr lang="nl-BE" dirty="0"/>
              <a:t>.</a:t>
            </a:r>
          </a:p>
          <a:p>
            <a:r>
              <a:rPr lang="nl-BE" dirty="0"/>
              <a:t>Daarna kan je optioneel  een </a:t>
            </a:r>
            <a:r>
              <a:rPr lang="nl-BE" dirty="0" err="1"/>
              <a:t>where</a:t>
            </a:r>
            <a:r>
              <a:rPr lang="nl-BE" dirty="0"/>
              <a:t>, </a:t>
            </a:r>
            <a:r>
              <a:rPr lang="nl-BE" dirty="0" err="1"/>
              <a:t>orderby</a:t>
            </a:r>
            <a:r>
              <a:rPr lang="nl-BE" dirty="0"/>
              <a:t>, let of een </a:t>
            </a:r>
            <a:r>
              <a:rPr lang="nl-BE" dirty="0" err="1"/>
              <a:t>join</a:t>
            </a:r>
            <a:r>
              <a:rPr lang="nl-BE" dirty="0"/>
              <a:t> </a:t>
            </a:r>
            <a:r>
              <a:rPr lang="nl-BE" dirty="0" err="1"/>
              <a:t>keyword</a:t>
            </a:r>
            <a:r>
              <a:rPr lang="nl-BE" dirty="0"/>
              <a:t> gebruiken.</a:t>
            </a:r>
          </a:p>
          <a:p>
            <a:r>
              <a:rPr lang="nl-BE" dirty="0"/>
              <a:t>Je sluit de expressie af met een select of </a:t>
            </a:r>
            <a:r>
              <a:rPr lang="nl-BE" dirty="0" err="1"/>
              <a:t>group</a:t>
            </a:r>
            <a:r>
              <a:rPr lang="nl-BE" dirty="0"/>
              <a:t> </a:t>
            </a:r>
            <a:r>
              <a:rPr lang="nl-BE" dirty="0" err="1"/>
              <a:t>keyword</a:t>
            </a:r>
            <a:r>
              <a:rPr lang="nl-BE" dirty="0"/>
              <a:t>.</a:t>
            </a:r>
          </a:p>
          <a:p>
            <a:pPr marL="914400" lvl="2" indent="0">
              <a:buNone/>
            </a:pPr>
            <a:r>
              <a:rPr lang="en-US" sz="1400" dirty="0">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res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items</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i.ToLower</a:t>
            </a:r>
            <a:r>
              <a:rPr lang="en-US" sz="1400" dirty="0">
                <a:solidFill>
                  <a:srgbClr val="000000"/>
                </a:solidFill>
                <a:latin typeface="Consolas" panose="020B0609020204030204" pitchFamily="49" charset="0"/>
              </a:rPr>
              <a:t>().Contains(</a:t>
            </a:r>
            <a:r>
              <a:rPr lang="en-US" sz="1400" dirty="0">
                <a:solidFill>
                  <a:srgbClr val="A31515"/>
                </a:solidFill>
                <a:latin typeface="Consolas" panose="020B0609020204030204" pitchFamily="49" charset="0"/>
              </a:rPr>
              <a:t>"et"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orderby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i.Length</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i.ToLower</a:t>
            </a:r>
            <a:r>
              <a:rPr lang="en-US" sz="1400" dirty="0">
                <a:solidFill>
                  <a:srgbClr val="000000"/>
                </a:solidFill>
                <a:latin typeface="Consolas" panose="020B0609020204030204" pitchFamily="49" charset="0"/>
              </a:rPr>
              <a:t>();</a:t>
            </a:r>
            <a:endParaRPr lang="nl-BE" dirty="0"/>
          </a:p>
          <a:p>
            <a:r>
              <a:rPr lang="nl-BE" b="1" u="sng" dirty="0"/>
              <a:t>De compiler vertaalt een query expressie naar een </a:t>
            </a:r>
            <a:r>
              <a:rPr lang="nl-BE" b="1" u="sng" dirty="0" err="1"/>
              <a:t>fluent</a:t>
            </a:r>
            <a:r>
              <a:rPr lang="nl-BE" b="1" u="sng" dirty="0"/>
              <a:t> syntax!</a:t>
            </a:r>
          </a:p>
        </p:txBody>
      </p:sp>
    </p:spTree>
    <p:extLst>
      <p:ext uri="{BB962C8B-B14F-4D97-AF65-F5344CB8AC3E}">
        <p14:creationId xmlns:p14="http://schemas.microsoft.com/office/powerpoint/2010/main" val="61371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en-US" dirty="0"/>
              <a:t>Object-Relational Mapper (ORM)</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De ORM vertaalt de typische relationele database constructies zoals tabellen, kolommen, </a:t>
            </a:r>
            <a:r>
              <a:rPr lang="nl-BE" dirty="0" err="1"/>
              <a:t>foreign</a:t>
            </a:r>
            <a:r>
              <a:rPr lang="nl-BE" dirty="0"/>
              <a:t> </a:t>
            </a:r>
            <a:r>
              <a:rPr lang="nl-BE" dirty="0" err="1"/>
              <a:t>keys</a:t>
            </a:r>
            <a:r>
              <a:rPr lang="nl-BE" dirty="0"/>
              <a:t>, … naar object georiënteerde structuren en werkwijzen.</a:t>
            </a:r>
          </a:p>
          <a:p>
            <a:r>
              <a:rPr lang="nl-BE" dirty="0"/>
              <a:t>De ORM automatiseert ook de taken zoals </a:t>
            </a:r>
            <a:r>
              <a:rPr lang="nl-BE" b="1" dirty="0" err="1"/>
              <a:t>Insert</a:t>
            </a:r>
            <a:r>
              <a:rPr lang="nl-BE" dirty="0"/>
              <a:t>, </a:t>
            </a:r>
            <a:r>
              <a:rPr lang="nl-BE" b="1" dirty="0"/>
              <a:t>Delete</a:t>
            </a:r>
            <a:r>
              <a:rPr lang="nl-BE" dirty="0"/>
              <a:t> en </a:t>
            </a:r>
            <a:r>
              <a:rPr lang="nl-BE" b="1" dirty="0"/>
              <a:t>Update</a:t>
            </a:r>
            <a:r>
              <a:rPr lang="nl-BE" dirty="0"/>
              <a:t>.</a:t>
            </a:r>
          </a:p>
          <a:p>
            <a:r>
              <a:rPr lang="nl-BE" dirty="0"/>
              <a:t>Dankzij de ORM kunnen we ook typisch de </a:t>
            </a:r>
            <a:r>
              <a:rPr lang="nl-BE" b="1" dirty="0"/>
              <a:t>object georiënteerde</a:t>
            </a:r>
            <a:r>
              <a:rPr lang="nl-BE" dirty="0"/>
              <a:t> manier van werken blijven gebruiken zoals overerving.</a:t>
            </a:r>
          </a:p>
          <a:p>
            <a:r>
              <a:rPr lang="nl-BE" dirty="0"/>
              <a:t>We kunnen eveneens LINQ-statements gebruiken om data te manipuleren zonder SQL-statements te moeten gebruiken.</a:t>
            </a:r>
          </a:p>
        </p:txBody>
      </p:sp>
    </p:spTree>
    <p:extLst>
      <p:ext uri="{BB962C8B-B14F-4D97-AF65-F5344CB8AC3E}">
        <p14:creationId xmlns:p14="http://schemas.microsoft.com/office/powerpoint/2010/main" val="40463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Gebruik van LINQ in EF Core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Language </a:t>
            </a:r>
            <a:r>
              <a:rPr lang="nl-BE" dirty="0" err="1"/>
              <a:t>Integrated</a:t>
            </a:r>
            <a:r>
              <a:rPr lang="nl-BE" dirty="0"/>
              <a:t> Query ofwel LINQ wordt bij de ontwikkeling in .Net algemeen gebruikt bij het werken met data.</a:t>
            </a:r>
          </a:p>
          <a:p>
            <a:r>
              <a:rPr lang="nl-BE" dirty="0"/>
              <a:t>EF 6 en EF supporteren het werken met LINQ.</a:t>
            </a:r>
          </a:p>
          <a:p>
            <a:r>
              <a:rPr lang="nl-BE" dirty="0"/>
              <a:t>Ook hier is het vertrekpunt de </a:t>
            </a:r>
            <a:r>
              <a:rPr lang="nl-BE" dirty="0" err="1"/>
              <a:t>DbContext</a:t>
            </a:r>
            <a:r>
              <a:rPr lang="nl-BE" dirty="0"/>
              <a:t> klasse.</a:t>
            </a:r>
          </a:p>
          <a:p>
            <a:pPr lvl="1"/>
            <a:r>
              <a:rPr lang="nl-BE" dirty="0"/>
              <a:t>De </a:t>
            </a:r>
            <a:r>
              <a:rPr lang="nl-BE" dirty="0" err="1"/>
              <a:t>DbContext</a:t>
            </a:r>
            <a:r>
              <a:rPr lang="nl-BE" dirty="0"/>
              <a:t> klasse is overgeërfd van </a:t>
            </a:r>
            <a:r>
              <a:rPr lang="nl-BE" dirty="0" err="1"/>
              <a:t>IDisposable</a:t>
            </a:r>
            <a:r>
              <a:rPr lang="nl-BE" dirty="0"/>
              <a:t>() en door de </a:t>
            </a:r>
            <a:r>
              <a:rPr lang="nl-BE" dirty="0" err="1"/>
              <a:t>Dispose</a:t>
            </a:r>
            <a:r>
              <a:rPr lang="nl-BE" dirty="0"/>
              <a:t>() functie aan te roepen worden alle operaties afgesloten binnen de context.</a:t>
            </a:r>
          </a:p>
          <a:p>
            <a:pPr lvl="1"/>
            <a:r>
              <a:rPr lang="nl-BE" dirty="0" err="1"/>
              <a:t>DbContext</a:t>
            </a:r>
            <a:r>
              <a:rPr lang="nl-BE" dirty="0"/>
              <a:t> is een klasse met een kleine voetafdruk, daarom wordt aangeraden voor elke operatie een nieuwe context aan te maken en na gebruik af te sluiten.</a:t>
            </a:r>
          </a:p>
          <a:p>
            <a:pPr lvl="1"/>
            <a:r>
              <a:rPr lang="nl-BE" dirty="0"/>
              <a:t>Omdat LINQ-operaties nauw verbonden zijn met de context wordt aangeraden om elke bewerking (serie van LINQ-operaties) in een </a:t>
            </a:r>
            <a:r>
              <a:rPr lang="nl-BE" dirty="0" err="1"/>
              <a:t>using</a:t>
            </a:r>
            <a:r>
              <a:rPr lang="nl-BE" dirty="0"/>
              <a:t> block te plaatsen zodat de </a:t>
            </a:r>
            <a:r>
              <a:rPr lang="nl-BE" dirty="0" err="1"/>
              <a:t>dispose</a:t>
            </a:r>
            <a:r>
              <a:rPr lang="nl-BE" dirty="0"/>
              <a:t> functie automatisch wordt aangeroepen.</a:t>
            </a:r>
          </a:p>
        </p:txBody>
      </p:sp>
    </p:spTree>
    <p:extLst>
      <p:ext uri="{BB962C8B-B14F-4D97-AF65-F5344CB8AC3E}">
        <p14:creationId xmlns:p14="http://schemas.microsoft.com/office/powerpoint/2010/main" val="42747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9" y="407071"/>
            <a:ext cx="10841051" cy="794204"/>
          </a:xfrm>
        </p:spPr>
        <p:txBody>
          <a:bodyPr/>
          <a:lstStyle/>
          <a:p>
            <a:r>
              <a:rPr lang="nl-BE" dirty="0"/>
              <a:t>Gebruik van LINQ in EF Core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12749" y="1275126"/>
            <a:ext cx="11340268" cy="5288044"/>
          </a:xfrm>
        </p:spPr>
        <p:txBody>
          <a:bodyPr>
            <a:normAutofit/>
          </a:bodyPr>
          <a:lstStyle/>
          <a:p>
            <a:r>
              <a:rPr lang="nl-BE" dirty="0"/>
              <a:t>Indien we een LINQ-query declareren voor EF wordt deze niet noodzakelijk onmiddellijk uitgevoerd maar wordt er een Query-klasse van het type </a:t>
            </a:r>
            <a:r>
              <a:rPr lang="nl-BE" b="1" dirty="0" err="1"/>
              <a:t>IQueryable</a:t>
            </a:r>
            <a:r>
              <a:rPr lang="nl-BE" b="1" dirty="0"/>
              <a:t>&lt;T&gt;</a:t>
            </a:r>
            <a:r>
              <a:rPr lang="nl-BE" dirty="0"/>
              <a:t> gemaakt.</a:t>
            </a:r>
          </a:p>
          <a:p>
            <a:r>
              <a:rPr lang="nl-BE" dirty="0"/>
              <a:t>Een querytype van het type </a:t>
            </a:r>
            <a:r>
              <a:rPr lang="nl-BE" dirty="0" err="1"/>
              <a:t>IQueryable</a:t>
            </a:r>
            <a:r>
              <a:rPr lang="nl-BE" dirty="0"/>
              <a:t>&lt;T&gt; zal pas worden uitgevoerd bij het eigenlijk gebruik. Dit noemt met </a:t>
            </a:r>
            <a:r>
              <a:rPr lang="nl-BE" b="1" dirty="0" err="1"/>
              <a:t>deferred</a:t>
            </a:r>
            <a:r>
              <a:rPr lang="nl-BE" b="1" dirty="0"/>
              <a:t> </a:t>
            </a:r>
            <a:r>
              <a:rPr lang="nl-BE" b="1" dirty="0" err="1"/>
              <a:t>execution</a:t>
            </a:r>
            <a:r>
              <a:rPr lang="nl-BE" dirty="0"/>
              <a:t>.</a:t>
            </a:r>
          </a:p>
          <a:p>
            <a:pPr lvl="1"/>
            <a:r>
              <a:rPr lang="nl-BE" dirty="0"/>
              <a:t>De uitvoering start bij de uitvoering van een </a:t>
            </a:r>
            <a:r>
              <a:rPr lang="nl-BE" b="1" dirty="0" err="1"/>
              <a:t>foreach</a:t>
            </a:r>
            <a:r>
              <a:rPr lang="nl-BE" dirty="0"/>
              <a:t> loop. In dit geval blijft de connectie van de database open tot de laatste record is gelezen.</a:t>
            </a:r>
          </a:p>
          <a:p>
            <a:pPr lvl="1"/>
            <a:r>
              <a:rPr lang="nl-BE" dirty="0"/>
              <a:t>We kunnen de uitvoering forceren door een </a:t>
            </a:r>
            <a:r>
              <a:rPr lang="nl-BE" b="1" dirty="0"/>
              <a:t>conversie functie </a:t>
            </a:r>
            <a:r>
              <a:rPr lang="nl-BE" dirty="0"/>
              <a:t>aan te roepen:</a:t>
            </a:r>
          </a:p>
          <a:p>
            <a:pPr lvl="2"/>
            <a:r>
              <a:rPr lang="nl-BE" b="1" dirty="0" err="1"/>
              <a:t>ToList</a:t>
            </a:r>
            <a:r>
              <a:rPr lang="nl-BE" b="1" dirty="0"/>
              <a:t>(), </a:t>
            </a:r>
            <a:r>
              <a:rPr lang="nl-BE" b="1" dirty="0" err="1"/>
              <a:t>ToArray</a:t>
            </a:r>
            <a:r>
              <a:rPr lang="nl-BE" b="1" dirty="0"/>
              <a:t>(), </a:t>
            </a:r>
            <a:r>
              <a:rPr lang="nl-BE" b="1" dirty="0" err="1"/>
              <a:t>ToDictionary</a:t>
            </a:r>
            <a:r>
              <a:rPr lang="nl-BE" b="1" dirty="0"/>
              <a:t>(), Single(), </a:t>
            </a:r>
            <a:r>
              <a:rPr lang="nl-BE" b="1" dirty="0" err="1"/>
              <a:t>SingleOrDefault</a:t>
            </a:r>
            <a:r>
              <a:rPr lang="nl-BE" b="1" dirty="0"/>
              <a:t>(), First(),…</a:t>
            </a:r>
          </a:p>
          <a:p>
            <a:pPr lvl="1"/>
            <a:r>
              <a:rPr lang="nl-BE" dirty="0"/>
              <a:t>Ook wordt de query uitgevoerd bij het gebruik van  </a:t>
            </a:r>
            <a:r>
              <a:rPr lang="nl-BE" b="1" dirty="0"/>
              <a:t>aggregatiefuncties </a:t>
            </a:r>
            <a:r>
              <a:rPr lang="nl-BE" dirty="0"/>
              <a:t>zoals:</a:t>
            </a:r>
          </a:p>
          <a:p>
            <a:pPr lvl="2"/>
            <a:r>
              <a:rPr lang="nl-BE" b="1" dirty="0" err="1"/>
              <a:t>Count</a:t>
            </a:r>
            <a:r>
              <a:rPr lang="nl-BE" b="1" dirty="0"/>
              <a:t>(), Min(), Max(), </a:t>
            </a:r>
            <a:r>
              <a:rPr lang="nl-BE" b="1" dirty="0" err="1"/>
              <a:t>Sum</a:t>
            </a:r>
            <a:r>
              <a:rPr lang="nl-BE" b="1" dirty="0"/>
              <a:t>()</a:t>
            </a:r>
          </a:p>
          <a:p>
            <a:r>
              <a:rPr lang="nl-BE" dirty="0"/>
              <a:t>We moeten op voorhand bepalen of we de objecten liever in het geheugen bewaren of we de connectie openhouden.</a:t>
            </a:r>
          </a:p>
        </p:txBody>
      </p:sp>
    </p:spTree>
    <p:extLst>
      <p:ext uri="{BB962C8B-B14F-4D97-AF65-F5344CB8AC3E}">
        <p14:creationId xmlns:p14="http://schemas.microsoft.com/office/powerpoint/2010/main" val="159899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3426"/>
            <a:ext cx="10515600" cy="720974"/>
          </a:xfrm>
        </p:spPr>
        <p:txBody>
          <a:bodyPr/>
          <a:lstStyle/>
          <a:p>
            <a:r>
              <a:rPr lang="nl-NL" dirty="0"/>
              <a:t>Gebruik van LINQ in EF Core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98207" y="914400"/>
            <a:ext cx="11160806" cy="5836778"/>
          </a:xfrm>
        </p:spPr>
        <p:txBody>
          <a:bodyPr>
            <a:normAutofit/>
          </a:bodyPr>
          <a:lstStyle/>
          <a:p>
            <a:r>
              <a:rPr lang="nl-BE" dirty="0"/>
              <a:t>Afhankelijk van de opbouw van een LINQ-query verandert het returntype van de query:</a:t>
            </a:r>
          </a:p>
          <a:p>
            <a:pPr lvl="1"/>
            <a:r>
              <a:rPr lang="nl-BE" dirty="0"/>
              <a:t>De meeste query's zullen het type </a:t>
            </a:r>
            <a:r>
              <a:rPr lang="nl-BE" b="1" dirty="0" err="1"/>
              <a:t>IQuerable</a:t>
            </a:r>
            <a:r>
              <a:rPr lang="nl-BE" b="1" dirty="0"/>
              <a:t>&lt;T&gt;</a:t>
            </a:r>
            <a:r>
              <a:rPr lang="nl-BE" dirty="0"/>
              <a:t> als return waarde hebben maar indien we een </a:t>
            </a:r>
            <a:r>
              <a:rPr lang="nl-BE" dirty="0" err="1"/>
              <a:t>orderby</a:t>
            </a:r>
            <a:r>
              <a:rPr lang="nl-BE" dirty="0"/>
              <a:t> gebruiken, krijgen we een </a:t>
            </a:r>
            <a:r>
              <a:rPr lang="nl-BE" b="1" dirty="0" err="1"/>
              <a:t>IOrderedQuerable</a:t>
            </a:r>
            <a:r>
              <a:rPr lang="nl-BE" b="1" dirty="0"/>
              <a:t>&lt;T&gt;</a:t>
            </a:r>
            <a:r>
              <a:rPr lang="nl-BE" dirty="0"/>
              <a:t> als return waarde.</a:t>
            </a:r>
          </a:p>
          <a:p>
            <a:pPr lvl="1"/>
            <a:r>
              <a:rPr lang="nl-BE" dirty="0"/>
              <a:t>Alhoewel het </a:t>
            </a:r>
            <a:r>
              <a:rPr lang="nl-BE" b="1" dirty="0"/>
              <a:t>var</a:t>
            </a:r>
            <a:r>
              <a:rPr lang="nl-BE" dirty="0"/>
              <a:t> </a:t>
            </a:r>
            <a:r>
              <a:rPr lang="nl-BE" dirty="0" err="1"/>
              <a:t>keyword</a:t>
            </a:r>
            <a:r>
              <a:rPr lang="nl-BE" dirty="0"/>
              <a:t> erg omstreden is, kan het wel handig zijn om bij het schrijven van LINQ query's dit wel te gebruiken. Zo moeten we tijdens het ontwerpen niet steeds de return waarde aanpassen.</a:t>
            </a:r>
          </a:p>
          <a:p>
            <a:r>
              <a:rPr lang="nl-BE" dirty="0"/>
              <a:t>Omdat een LINQ-query gebruik maakt van </a:t>
            </a:r>
            <a:r>
              <a:rPr lang="nl-BE" b="1" dirty="0" err="1"/>
              <a:t>deffered</a:t>
            </a:r>
            <a:r>
              <a:rPr lang="nl-BE" b="1" dirty="0"/>
              <a:t> </a:t>
            </a:r>
            <a:r>
              <a:rPr lang="nl-BE" b="1" dirty="0" err="1"/>
              <a:t>execution</a:t>
            </a:r>
            <a:r>
              <a:rPr lang="nl-BE" b="1" dirty="0"/>
              <a:t> </a:t>
            </a:r>
            <a:r>
              <a:rPr lang="nl-BE" dirty="0"/>
              <a:t>laat dit toe om een query modulair op te bouwen.</a:t>
            </a:r>
          </a:p>
          <a:p>
            <a:pPr lvl="1"/>
            <a:r>
              <a:rPr lang="nl-BE" dirty="0"/>
              <a:t>We kunnen een </a:t>
            </a:r>
            <a:r>
              <a:rPr lang="nl-BE" dirty="0" err="1"/>
              <a:t>all-round</a:t>
            </a:r>
            <a:r>
              <a:rPr lang="nl-BE" dirty="0"/>
              <a:t> </a:t>
            </a:r>
            <a:r>
              <a:rPr lang="nl-BE" dirty="0" err="1"/>
              <a:t>IQuerable</a:t>
            </a:r>
            <a:r>
              <a:rPr lang="nl-BE" dirty="0"/>
              <a:t>&lt;T&gt; creëren die we op verschillende plaatsen kunnen aanspreken zonder dat deze noodzakelijkerwijs wordt uitgevoerd.</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IQueryable</a:t>
            </a:r>
            <a:r>
              <a:rPr lang="en-US" sz="1600" dirty="0">
                <a:solidFill>
                  <a:srgbClr val="000000"/>
                </a:solidFill>
                <a:latin typeface="Consolas" panose="020B0609020204030204" pitchFamily="49" charset="0"/>
              </a:rPr>
              <a:t>&lt;</a:t>
            </a:r>
            <a:r>
              <a:rPr lang="en-US" sz="1600" dirty="0">
                <a:solidFill>
                  <a:srgbClr val="2B91AF"/>
                </a:solidFill>
                <a:latin typeface="Consolas" panose="020B0609020204030204" pitchFamily="49" charset="0"/>
              </a:rPr>
              <a:t>Person</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FindAllPersons</a:t>
            </a:r>
            <a:r>
              <a:rPr lang="en-US" sz="1600" dirty="0">
                <a:solidFill>
                  <a:srgbClr val="000000"/>
                </a:solidFill>
                <a:latin typeface="Consolas" panose="020B0609020204030204" pitchFamily="49" charset="0"/>
              </a:rPr>
              <a:t>() {</a:t>
            </a:r>
          </a:p>
          <a:p>
            <a:pPr marL="1371600" lvl="3"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p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p;</a:t>
            </a:r>
          </a:p>
          <a:p>
            <a:pPr marL="1371600" lvl="3"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276479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NL" dirty="0"/>
              <a:t>Gebruik van LINQ in EF Core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7" y="1275126"/>
            <a:ext cx="11571005" cy="5313681"/>
          </a:xfrm>
        </p:spPr>
        <p:txBody>
          <a:bodyPr>
            <a:normAutofit/>
          </a:bodyPr>
          <a:lstStyle/>
          <a:p>
            <a:r>
              <a:rPr lang="nl-BE" dirty="0"/>
              <a:t>Dikwijls is de opbouw van een LINQ-query afhankelijk van de noden van de gebruiker. </a:t>
            </a:r>
          </a:p>
          <a:p>
            <a:pPr lvl="1"/>
            <a:r>
              <a:rPr lang="nl-BE" dirty="0"/>
              <a:t>Daarom kunnen we afhankelijk de effectief gebruikte parameters de query herformuleren:</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List&lt;Person&gt; </a:t>
            </a:r>
            <a:r>
              <a:rPr lang="en-US" sz="1700" dirty="0" err="1">
                <a:solidFill>
                  <a:srgbClr val="000000"/>
                </a:solidFill>
                <a:latin typeface="Consolas" panose="020B0609020204030204" pitchFamily="49" charset="0"/>
              </a:rPr>
              <a:t>FindClient</a:t>
            </a:r>
            <a:r>
              <a:rPr lang="en-US" sz="1700" dirty="0">
                <a:solidFill>
                  <a:srgbClr val="000000"/>
                </a:solidFill>
                <a:latin typeface="Consolas" panose="020B0609020204030204" pitchFamily="49" charset="0"/>
              </a:rPr>
              <a:t>(</a:t>
            </a:r>
            <a:r>
              <a:rPr lang="en-US" sz="1700" dirty="0">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lName,</a:t>
            </a:r>
            <a:r>
              <a:rPr lang="en-US" sz="1700" dirty="0" err="1">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fName</a:t>
            </a:r>
            <a:r>
              <a:rPr lang="en-US" sz="1700" dirty="0">
                <a:solidFill>
                  <a:srgbClr val="000000"/>
                </a:solidFill>
                <a:latin typeface="Consolas" panose="020B0609020204030204" pitchFamily="49" charset="0"/>
              </a:rPr>
              <a:t>=</a:t>
            </a:r>
            <a:r>
              <a:rPr lang="en-US" sz="1700" dirty="0" err="1">
                <a:solidFill>
                  <a:srgbClr val="4848B9"/>
                </a:solidFill>
                <a:latin typeface="Consolas" panose="020B0609020204030204" pitchFamily="49" charset="0"/>
              </a:rPr>
              <a:t>null</a:t>
            </a:r>
            <a:r>
              <a:rPr lang="en-US" sz="1700" dirty="0" err="1">
                <a:solidFill>
                  <a:srgbClr val="0000FF"/>
                </a:solidFill>
                <a:latin typeface="Consolas" panose="020B0609020204030204" pitchFamily="49" charset="0"/>
              </a:rPr>
              <a:t>,bool</a:t>
            </a:r>
            <a:r>
              <a:rPr lang="en-US" sz="1700" dirty="0">
                <a:solidFill>
                  <a:srgbClr val="0000FF"/>
                </a:solidFill>
                <a:latin typeface="Consolas" panose="020B0609020204030204" pitchFamily="49" charset="0"/>
              </a:rPr>
              <a:t> </a:t>
            </a:r>
            <a:r>
              <a:rPr lang="en-US" sz="1700" dirty="0" err="1">
                <a:latin typeface="Consolas" panose="020B0609020204030204" pitchFamily="49" charset="0"/>
              </a:rPr>
              <a:t>doOrder</a:t>
            </a:r>
            <a:r>
              <a:rPr lang="en-US" sz="1700" dirty="0">
                <a:latin typeface="Consolas" panose="020B0609020204030204" pitchFamily="49" charset="0"/>
              </a:rPr>
              <a:t>=false</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var</a:t>
            </a:r>
            <a:r>
              <a:rPr lang="en-US" sz="1700" dirty="0">
                <a:solidFill>
                  <a:srgbClr val="000000"/>
                </a:solidFill>
                <a:latin typeface="Consolas" panose="020B0609020204030204" pitchFamily="49" charset="0"/>
              </a:rPr>
              <a:t> query = </a:t>
            </a:r>
            <a:r>
              <a:rPr lang="en-US" sz="1700" dirty="0" err="1">
                <a:solidFill>
                  <a:srgbClr val="000000"/>
                </a:solidFill>
                <a:latin typeface="Consolas" panose="020B0609020204030204" pitchFamily="49" charset="0"/>
              </a:rPr>
              <a:t>FindAllPersons</a:t>
            </a:r>
            <a:r>
              <a:rPr lang="en-US" sz="1700" dirty="0">
                <a:solidFill>
                  <a:srgbClr val="000000"/>
                </a:solidFill>
                <a:latin typeface="Consolas" panose="020B0609020204030204" pitchFamily="49" charset="0"/>
              </a:rPr>
              <a:t>();</a:t>
            </a:r>
          </a:p>
          <a:p>
            <a:pPr marL="914400" lvl="2" indent="0">
              <a:buNone/>
            </a:pP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query</a:t>
            </a:r>
            <a:r>
              <a:rPr lang="fr-FR" sz="1700" dirty="0">
                <a:solidFill>
                  <a:srgbClr val="000000"/>
                </a:solidFill>
                <a:latin typeface="Consolas" panose="020B0609020204030204" pitchFamily="49" charset="0"/>
              </a:rPr>
              <a:t> = </a:t>
            </a:r>
            <a:r>
              <a:rPr lang="fr-FR" sz="1700" dirty="0" err="1">
                <a:solidFill>
                  <a:srgbClr val="000000"/>
                </a:solidFill>
                <a:latin typeface="Consolas" panose="020B0609020204030204" pitchFamily="49" charset="0"/>
              </a:rPr>
              <a:t>query.Where</a:t>
            </a:r>
            <a:r>
              <a:rPr lang="fr-FR" sz="1700" dirty="0">
                <a:solidFill>
                  <a:srgbClr val="000000"/>
                </a:solidFill>
                <a:latin typeface="Consolas" panose="020B0609020204030204" pitchFamily="49" charset="0"/>
              </a:rPr>
              <a:t>(f =&gt; </a:t>
            </a:r>
            <a:r>
              <a:rPr lang="fr-FR" sz="1700" dirty="0" err="1">
                <a:solidFill>
                  <a:srgbClr val="000000"/>
                </a:solidFill>
                <a:latin typeface="Consolas" panose="020B0609020204030204" pitchFamily="49" charset="0"/>
              </a:rPr>
              <a:t>f.LastName</a:t>
            </a:r>
            <a:r>
              <a:rPr lang="fr-FR" sz="1700" dirty="0">
                <a:solidFill>
                  <a:srgbClr val="000000"/>
                </a:solidFill>
                <a:latin typeface="Consolas" panose="020B0609020204030204" pitchFamily="49" charset="0"/>
              </a:rPr>
              <a:t> == </a:t>
            </a:r>
            <a:r>
              <a:rPr lang="en-US" sz="1700" dirty="0" err="1">
                <a:solidFill>
                  <a:srgbClr val="000000"/>
                </a:solidFill>
                <a:latin typeface="Consolas" panose="020B0609020204030204" pitchFamily="49" charset="0"/>
              </a:rPr>
              <a:t>lName</a:t>
            </a:r>
            <a:r>
              <a:rPr lang="fr-FR"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firstName</a:t>
            </a:r>
            <a:r>
              <a:rPr lang="en-US" sz="1700" dirty="0">
                <a:solidFill>
                  <a:srgbClr val="000000"/>
                </a:solidFill>
                <a:latin typeface="Consolas" panose="020B0609020204030204" pitchFamily="49" charset="0"/>
              </a:rPr>
              <a:t>?.Length &gt; 0) {</a:t>
            </a:r>
          </a:p>
          <a:p>
            <a:pPr marL="914400" lvl="2" indent="0">
              <a:buNone/>
            </a:pPr>
            <a:r>
              <a:rPr lang="en-US" sz="1700" dirty="0">
                <a:solidFill>
                  <a:srgbClr val="000000"/>
                </a:solidFill>
                <a:latin typeface="Consolas" panose="020B0609020204030204" pitchFamily="49" charset="0"/>
              </a:rPr>
              <a:t>      query = </a:t>
            </a:r>
            <a:r>
              <a:rPr lang="en-US" sz="1700" dirty="0" err="1">
                <a:solidFill>
                  <a:srgbClr val="000000"/>
                </a:solidFill>
                <a:latin typeface="Consolas" panose="020B0609020204030204" pitchFamily="49" charset="0"/>
              </a:rPr>
              <a:t>query.Where</a:t>
            </a:r>
            <a:r>
              <a:rPr lang="en-US" sz="1700" dirty="0">
                <a:solidFill>
                  <a:srgbClr val="000000"/>
                </a:solidFill>
                <a:latin typeface="Consolas" panose="020B0609020204030204" pitchFamily="49" charset="0"/>
              </a:rPr>
              <a:t>(f =&gt; </a:t>
            </a:r>
            <a:r>
              <a:rPr lang="en-US" sz="1700" dirty="0" err="1">
                <a:solidFill>
                  <a:srgbClr val="000000"/>
                </a:solidFill>
                <a:latin typeface="Consolas" panose="020B0609020204030204" pitchFamily="49" charset="0"/>
              </a:rPr>
              <a:t>f.FirstName</a:t>
            </a:r>
            <a:r>
              <a:rPr lang="en-US" sz="1700" dirty="0">
                <a:solidFill>
                  <a:srgbClr val="000000"/>
                </a:solidFill>
                <a:latin typeface="Consolas" panose="020B0609020204030204" pitchFamily="49" charset="0"/>
              </a:rPr>
              <a:t> == </a:t>
            </a:r>
            <a:r>
              <a:rPr lang="en-US" sz="1700" dirty="0" err="1">
                <a:solidFill>
                  <a:srgbClr val="000000"/>
                </a:solidFill>
                <a:latin typeface="Consolas" panose="020B0609020204030204" pitchFamily="49" charset="0"/>
              </a:rPr>
              <a:t>fName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FF"/>
                </a:solidFill>
                <a:latin typeface="Consolas" panose="020B0609020204030204" pitchFamily="49" charset="0"/>
              </a:rPr>
              <a:t>   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doOrder</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query = </a:t>
            </a:r>
            <a:r>
              <a:rPr lang="en-US" sz="1700" dirty="0" err="1">
                <a:solidFill>
                  <a:srgbClr val="000000"/>
                </a:solidFill>
                <a:latin typeface="Consolas" panose="020B0609020204030204" pitchFamily="49" charset="0"/>
              </a:rPr>
              <a:t>query.OrderBy</a:t>
            </a:r>
            <a:r>
              <a:rPr lang="en-US" sz="1700" dirty="0">
                <a:solidFill>
                  <a:srgbClr val="000000"/>
                </a:solidFill>
                <a:latin typeface="Consolas" panose="020B0609020204030204" pitchFamily="49" charset="0"/>
              </a:rPr>
              <a:t>(f =&gt; </a:t>
            </a:r>
            <a:r>
              <a:rPr lang="en-US" sz="1700" dirty="0" err="1">
                <a:solidFill>
                  <a:srgbClr val="000000"/>
                </a:solidFill>
                <a:latin typeface="Consolas" panose="020B0609020204030204" pitchFamily="49" charset="0"/>
              </a:rPr>
              <a:t>f.FlightDate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query.ToList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a:t>
            </a:r>
            <a:endParaRPr lang="nl-BE" dirty="0"/>
          </a:p>
          <a:p>
            <a:pPr lvl="1"/>
            <a:endParaRPr lang="nl-BE" dirty="0"/>
          </a:p>
          <a:p>
            <a:pPr lvl="1"/>
            <a:endParaRPr lang="nl-BE" dirty="0"/>
          </a:p>
        </p:txBody>
      </p:sp>
    </p:spTree>
    <p:extLst>
      <p:ext uri="{BB962C8B-B14F-4D97-AF65-F5344CB8AC3E}">
        <p14:creationId xmlns:p14="http://schemas.microsoft.com/office/powerpoint/2010/main" val="13548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NL" dirty="0"/>
              <a:t>Gebruik van LINQ in EF Core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0019" y="1275126"/>
            <a:ext cx="11536821" cy="5092117"/>
          </a:xfrm>
        </p:spPr>
        <p:txBody>
          <a:bodyPr>
            <a:normAutofit/>
          </a:bodyPr>
          <a:lstStyle/>
          <a:p>
            <a:r>
              <a:rPr lang="nl-BE" dirty="0"/>
              <a:t>Soms is het wenselijk dat we niet alle mogelijke resultaten terugkrijgen van een query. Om dit aantal te beperken kunnen we gebruik maken van de </a:t>
            </a:r>
            <a:r>
              <a:rPr lang="nl-BE" b="1" dirty="0" err="1"/>
              <a:t>paging</a:t>
            </a:r>
            <a:r>
              <a:rPr lang="nl-BE" dirty="0"/>
              <a:t> opties binnen LINQ:</a:t>
            </a:r>
          </a:p>
          <a:p>
            <a:pPr lvl="1"/>
            <a:r>
              <a:rPr lang="nl-BE" dirty="0"/>
              <a:t>Skip(x)	Skip slaat de eerste x resultaten over binnen die query.</a:t>
            </a:r>
          </a:p>
          <a:p>
            <a:pPr lvl="1"/>
            <a:r>
              <a:rPr lang="nl-BE" dirty="0"/>
              <a:t>Take(x)	Zorgt ervoor dat enkel x aantal resultaten worden teruggegeven.</a:t>
            </a:r>
          </a:p>
          <a:p>
            <a:pPr lvl="1"/>
            <a:r>
              <a:rPr lang="nl-BE" dirty="0"/>
              <a:t>Een combinatie is ook mogelijk: </a:t>
            </a:r>
          </a:p>
          <a:p>
            <a:pPr lvl="2"/>
            <a:r>
              <a:rPr lang="nl-BE" dirty="0" err="1"/>
              <a:t>myQuery.Skip</a:t>
            </a:r>
            <a:r>
              <a:rPr lang="nl-BE" dirty="0"/>
              <a:t>(2).Take(5).</a:t>
            </a:r>
            <a:r>
              <a:rPr lang="nl-BE" dirty="0" err="1"/>
              <a:t>ToList</a:t>
            </a:r>
            <a:r>
              <a:rPr lang="nl-BE" dirty="0"/>
              <a:t>() 	Slaat de 2 eerste resultaten over en zet de volgende 5 in een lijst.</a:t>
            </a:r>
          </a:p>
          <a:p>
            <a:pPr lvl="2"/>
            <a:endParaRPr lang="nl-BE" dirty="0"/>
          </a:p>
          <a:p>
            <a:endParaRPr lang="nl-BE" dirty="0"/>
          </a:p>
        </p:txBody>
      </p:sp>
    </p:spTree>
    <p:extLst>
      <p:ext uri="{BB962C8B-B14F-4D97-AF65-F5344CB8AC3E}">
        <p14:creationId xmlns:p14="http://schemas.microsoft.com/office/powerpoint/2010/main" val="9251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NL" dirty="0"/>
              <a:t>Gebruik van LINQ in EF Core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44381" y="1275126"/>
            <a:ext cx="11451365" cy="5390594"/>
          </a:xfrm>
        </p:spPr>
        <p:txBody>
          <a:bodyPr>
            <a:normAutofit/>
          </a:bodyPr>
          <a:lstStyle/>
          <a:p>
            <a:r>
              <a:rPr lang="nl-BE" dirty="0"/>
              <a:t>Soms is het wenselijk om het resultaat van de query te beperken tot exact 1 resultaat. Dit kunnen we doen via volgende functies:</a:t>
            </a:r>
          </a:p>
          <a:p>
            <a:pPr lvl="1"/>
            <a:r>
              <a:rPr lang="nl-BE" dirty="0"/>
              <a:t>First():</a:t>
            </a:r>
          </a:p>
          <a:p>
            <a:pPr lvl="2"/>
            <a:r>
              <a:rPr lang="nl-BE" sz="2400" dirty="0"/>
              <a:t>Enkel het eerste resultaat wordt teruggegeven, de rest wordt genegeerd. Is er echter geen resultaat dan wordt er een </a:t>
            </a:r>
            <a:r>
              <a:rPr lang="nl-BE" sz="2400" dirty="0" err="1"/>
              <a:t>exception</a:t>
            </a:r>
            <a:r>
              <a:rPr lang="nl-BE" sz="2400" dirty="0"/>
              <a:t> geworpen!</a:t>
            </a:r>
          </a:p>
          <a:p>
            <a:pPr lvl="1"/>
            <a:r>
              <a:rPr lang="nl-BE" dirty="0" err="1"/>
              <a:t>FirstOrDefault</a:t>
            </a:r>
            <a:r>
              <a:rPr lang="nl-BE" dirty="0"/>
              <a:t>():</a:t>
            </a:r>
          </a:p>
          <a:p>
            <a:pPr lvl="2"/>
            <a:r>
              <a:rPr lang="nl-BE" sz="2400" dirty="0"/>
              <a:t>Ook hier wordt het eerste resultaat teruggegeven maar indien er geen resultaten zijn wordt de default waarde teruggegeven.</a:t>
            </a:r>
          </a:p>
          <a:p>
            <a:pPr lvl="1"/>
            <a:r>
              <a:rPr lang="nl-BE" dirty="0"/>
              <a:t>Single():</a:t>
            </a:r>
          </a:p>
          <a:p>
            <a:pPr lvl="2"/>
            <a:r>
              <a:rPr lang="nl-BE" sz="2400" dirty="0"/>
              <a:t>Het enige element in het resultaat wordt teruggegeven. Indien er meerdere resultaten zijn of geen enkel dan wordt een </a:t>
            </a:r>
            <a:r>
              <a:rPr lang="nl-BE" sz="2400" dirty="0" err="1"/>
              <a:t>exception</a:t>
            </a:r>
            <a:r>
              <a:rPr lang="nl-BE" sz="2400" dirty="0"/>
              <a:t> geworpen.</a:t>
            </a:r>
          </a:p>
          <a:p>
            <a:pPr lvl="1"/>
            <a:r>
              <a:rPr lang="nl-BE" dirty="0" err="1"/>
              <a:t>SingleOrDefault</a:t>
            </a:r>
            <a:r>
              <a:rPr lang="nl-BE" dirty="0"/>
              <a:t>:</a:t>
            </a:r>
          </a:p>
          <a:p>
            <a:pPr lvl="2"/>
            <a:r>
              <a:rPr lang="nl-BE" sz="2400" dirty="0"/>
              <a:t>Idem als bij Single, maar bij een lege </a:t>
            </a:r>
            <a:r>
              <a:rPr lang="nl-BE" sz="2400" dirty="0" err="1"/>
              <a:t>resultset</a:t>
            </a:r>
            <a:r>
              <a:rPr lang="nl-BE" sz="2400" dirty="0"/>
              <a:t> wordt een default resultaat teruggegeven.</a:t>
            </a:r>
          </a:p>
          <a:p>
            <a:pPr lvl="2"/>
            <a:endParaRPr lang="nl-BE" dirty="0"/>
          </a:p>
        </p:txBody>
      </p:sp>
    </p:spTree>
    <p:extLst>
      <p:ext uri="{BB962C8B-B14F-4D97-AF65-F5344CB8AC3E}">
        <p14:creationId xmlns:p14="http://schemas.microsoft.com/office/powerpoint/2010/main" val="11775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NL" dirty="0"/>
              <a:t>Gebruik van LINQ in EF Core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72568" y="1275126"/>
            <a:ext cx="11177900" cy="5092117"/>
          </a:xfrm>
        </p:spPr>
        <p:txBody>
          <a:bodyPr>
            <a:normAutofit/>
          </a:bodyPr>
          <a:lstStyle/>
          <a:p>
            <a:r>
              <a:rPr lang="nl-BE" dirty="0"/>
              <a:t>In EF zorgt de functie </a:t>
            </a:r>
            <a:r>
              <a:rPr lang="nl-BE" dirty="0" err="1"/>
              <a:t>Find</a:t>
            </a:r>
            <a:r>
              <a:rPr lang="nl-BE" dirty="0"/>
              <a:t>() voor een alternatieve manier om een element te laden aan de hand van de </a:t>
            </a:r>
            <a:r>
              <a:rPr lang="nl-BE" dirty="0" err="1"/>
              <a:t>primary</a:t>
            </a:r>
            <a:r>
              <a:rPr lang="nl-BE" dirty="0"/>
              <a:t> </a:t>
            </a:r>
            <a:r>
              <a:rPr lang="nl-BE" dirty="0" err="1"/>
              <a:t>key</a:t>
            </a:r>
            <a:r>
              <a:rPr lang="nl-BE" dirty="0"/>
              <a:t>.</a:t>
            </a:r>
          </a:p>
          <a:p>
            <a:pPr lvl="1"/>
            <a:r>
              <a:rPr lang="nl-BE" dirty="0"/>
              <a:t>Zelfs als de </a:t>
            </a:r>
            <a:r>
              <a:rPr lang="nl-BE" dirty="0" err="1"/>
              <a:t>primary</a:t>
            </a:r>
            <a:r>
              <a:rPr lang="nl-BE" dirty="0"/>
              <a:t> </a:t>
            </a:r>
            <a:r>
              <a:rPr lang="nl-BE" dirty="0" err="1"/>
              <a:t>key</a:t>
            </a:r>
            <a:r>
              <a:rPr lang="nl-BE" dirty="0"/>
              <a:t> gefragmenteerd is,  kunnen we via de </a:t>
            </a:r>
            <a:r>
              <a:rPr lang="nl-BE" dirty="0" err="1"/>
              <a:t>Find</a:t>
            </a:r>
            <a:r>
              <a:rPr lang="nl-BE" dirty="0"/>
              <a:t>() functie het element ophalen. </a:t>
            </a:r>
            <a:r>
              <a:rPr lang="nl-BE" dirty="0" err="1"/>
              <a:t>Find</a:t>
            </a:r>
            <a:r>
              <a:rPr lang="nl-BE" dirty="0"/>
              <a:t>() kan meerdere parameters aanvaarden.</a:t>
            </a:r>
          </a:p>
          <a:p>
            <a:pPr lvl="1"/>
            <a:r>
              <a:rPr lang="nl-BE" dirty="0" err="1"/>
              <a:t>Find</a:t>
            </a:r>
            <a:r>
              <a:rPr lang="nl-BE" dirty="0"/>
              <a:t>() zal eerst in de </a:t>
            </a:r>
            <a:r>
              <a:rPr lang="nl-BE" dirty="0" err="1"/>
              <a:t>DbContext</a:t>
            </a:r>
            <a:r>
              <a:rPr lang="nl-BE" dirty="0"/>
              <a:t> cache zoeken en indien het element niet in de cache aanwezig is,  zal er een query in de database uitgevoerd worden. Dit is niet het geval met de functies First, Single, … Die zullen steeds de database aanspreken.</a:t>
            </a:r>
          </a:p>
          <a:p>
            <a:pPr lvl="1"/>
            <a:endParaRPr lang="nl-BE"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Person</a:t>
            </a:r>
            <a:r>
              <a:rPr lang="en-US" sz="1600" dirty="0">
                <a:solidFill>
                  <a:srgbClr val="000000"/>
                </a:solidFill>
                <a:latin typeface="Consolas" panose="020B0609020204030204" pitchFamily="49" charset="0"/>
              </a:rPr>
              <a:t> Get(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 {</a:t>
            </a:r>
          </a:p>
          <a:p>
            <a:pPr marL="1371600" lvl="3"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Context.PersonSet.Find</a:t>
            </a:r>
            <a:r>
              <a:rPr lang="en-US" sz="1600" dirty="0">
                <a:solidFill>
                  <a:srgbClr val="000000"/>
                </a:solidFill>
                <a:latin typeface="Consolas" panose="020B0609020204030204" pitchFamily="49" charset="0"/>
              </a:rPr>
              <a:t>(id);</a:t>
            </a:r>
          </a:p>
          <a:p>
            <a:pPr marL="1371600" lvl="3"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101325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Projections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Indien we de geselecteerde kolommen wensen te beperken in een LINQ-query dan spreken we van “</a:t>
            </a:r>
            <a:r>
              <a:rPr lang="nl-BE" dirty="0" err="1"/>
              <a:t>projections</a:t>
            </a:r>
            <a:r>
              <a:rPr lang="nl-BE" dirty="0"/>
              <a:t>”.</a:t>
            </a:r>
          </a:p>
          <a:p>
            <a:r>
              <a:rPr lang="nl-BE" dirty="0"/>
              <a:t>Nadat de query wordt uitgevoerd in de database, krijgen we wel de volledige datastructuur terug van ons model, maar enkel de gewenste velden worden ingevuld.</a:t>
            </a:r>
          </a:p>
          <a:p>
            <a:pPr marL="914400" lvl="2" indent="0">
              <a:buNone/>
            </a:pP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query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p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p.Age</a:t>
            </a:r>
            <a:r>
              <a:rPr lang="en-US" sz="1600" dirty="0">
                <a:solidFill>
                  <a:srgbClr val="000000"/>
                </a:solidFill>
                <a:latin typeface="Consolas" panose="020B0609020204030204" pitchFamily="49" charset="0"/>
              </a:rPr>
              <a:t> &gt;= </a:t>
            </a:r>
            <a:r>
              <a:rPr lang="en-US" sz="1600" dirty="0">
                <a:solidFill>
                  <a:srgbClr val="A31515"/>
                </a:solidFill>
                <a:latin typeface="Consolas" panose="020B0609020204030204" pitchFamily="49" charset="0"/>
              </a:rPr>
              <a:t>“60"</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orderby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P.LastName</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new</a:t>
            </a:r>
            <a:r>
              <a:rPr lang="en-US" sz="1600" b="1" dirty="0">
                <a:solidFill>
                  <a:srgbClr val="000000"/>
                </a:solidFill>
                <a:latin typeface="Consolas" panose="020B0609020204030204" pitchFamily="49" charset="0"/>
              </a:rPr>
              <a:t> Person() {</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PersonID</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p.PersonID</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FirstName=</a:t>
            </a:r>
            <a:r>
              <a:rPr lang="en-US" sz="1600" b="1" dirty="0" err="1">
                <a:solidFill>
                  <a:srgbClr val="000000"/>
                </a:solidFill>
                <a:latin typeface="Consolas" panose="020B0609020204030204" pitchFamily="49" charset="0"/>
              </a:rPr>
              <a:t>p.FirstName</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LastName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p.LastName</a:t>
            </a:r>
            <a:endParaRPr lang="en-US" sz="1600" b="1" dirty="0">
              <a:solidFill>
                <a:srgbClr val="000000"/>
              </a:solidFill>
              <a:latin typeface="Consolas" panose="020B0609020204030204" pitchFamily="49" charset="0"/>
            </a:endParaRPr>
          </a:p>
          <a:p>
            <a:pPr marL="914400" lvl="2" indent="0">
              <a:buNone/>
            </a:pPr>
            <a:r>
              <a:rPr lang="en-US" sz="1600" b="1" dirty="0">
                <a:solidFill>
                  <a:srgbClr val="000000"/>
                </a:solidFill>
                <a:latin typeface="Consolas" panose="020B0609020204030204" pitchFamily="49" charset="0"/>
              </a:rPr>
              <a:t>    };</a:t>
            </a:r>
          </a:p>
          <a:p>
            <a:pPr marL="914400" lvl="2"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query.ToList</a:t>
            </a:r>
            <a:r>
              <a:rPr lang="en-US" sz="1600" dirty="0">
                <a:solidFill>
                  <a:srgbClr val="000000"/>
                </a:solidFill>
                <a:latin typeface="Consolas" panose="020B0609020204030204" pitchFamily="49" charset="0"/>
              </a:rPr>
              <a:t>();</a:t>
            </a:r>
            <a:endParaRPr lang="nl-BE" sz="1600" dirty="0"/>
          </a:p>
          <a:p>
            <a:endParaRPr lang="nl-BE" dirty="0"/>
          </a:p>
          <a:p>
            <a:endParaRPr lang="nl-BE" dirty="0"/>
          </a:p>
        </p:txBody>
      </p:sp>
    </p:spTree>
    <p:extLst>
      <p:ext uri="{BB962C8B-B14F-4D97-AF65-F5344CB8AC3E}">
        <p14:creationId xmlns:p14="http://schemas.microsoft.com/office/powerpoint/2010/main" val="427403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Anonieme </a:t>
            </a:r>
            <a:r>
              <a:rPr lang="en-US" dirty="0"/>
              <a:t>Projections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De mogelijkheid bestaat ook om het gewenste resultaat te projecteren naar een anonieme klasse.</a:t>
            </a:r>
          </a:p>
          <a:p>
            <a:r>
              <a:rPr lang="nl-BE" dirty="0"/>
              <a:t>Indien we dit willen doen, hoeven we enkel het new </a:t>
            </a:r>
            <a:r>
              <a:rPr lang="nl-BE" dirty="0" err="1"/>
              <a:t>keyword</a:t>
            </a:r>
            <a:r>
              <a:rPr lang="nl-BE" dirty="0"/>
              <a:t> te specifiëren en de gewenste types toe te kennen.</a:t>
            </a:r>
          </a:p>
          <a:p>
            <a:pPr marL="914400" lvl="2" indent="0">
              <a:buNone/>
            </a:pP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query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p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p.Age</a:t>
            </a:r>
            <a:r>
              <a:rPr lang="en-US" sz="1600" dirty="0">
                <a:solidFill>
                  <a:srgbClr val="000000"/>
                </a:solidFill>
                <a:latin typeface="Consolas" panose="020B0609020204030204" pitchFamily="49" charset="0"/>
              </a:rPr>
              <a:t> &gt;= </a:t>
            </a:r>
            <a:r>
              <a:rPr lang="en-US" sz="1600" dirty="0">
                <a:solidFill>
                  <a:srgbClr val="A31515"/>
                </a:solidFill>
                <a:latin typeface="Consolas" panose="020B0609020204030204" pitchFamily="49" charset="0"/>
              </a:rPr>
              <a:t>“60"</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orderby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P.LastName</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new</a:t>
            </a:r>
            <a:r>
              <a:rPr lang="en-US" sz="1600" b="1" dirty="0">
                <a:solidFill>
                  <a:srgbClr val="000000"/>
                </a:solidFill>
                <a:latin typeface="Consolas" panose="020B0609020204030204" pitchFamily="49" charset="0"/>
              </a:rPr>
              <a:t> {</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p.PersonID</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p.FirstName</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p.LastName</a:t>
            </a:r>
            <a:endParaRPr lang="en-US" sz="1600" b="1" dirty="0">
              <a:solidFill>
                <a:srgbClr val="000000"/>
              </a:solidFill>
              <a:latin typeface="Consolas" panose="020B0609020204030204" pitchFamily="49" charset="0"/>
            </a:endParaRPr>
          </a:p>
          <a:p>
            <a:pPr marL="914400" lvl="2" indent="0">
              <a:buNone/>
            </a:pPr>
            <a:r>
              <a:rPr lang="en-US" sz="1600" b="1" dirty="0">
                <a:solidFill>
                  <a:srgbClr val="000000"/>
                </a:solidFill>
                <a:latin typeface="Consolas" panose="020B0609020204030204" pitchFamily="49" charset="0"/>
              </a:rPr>
              <a:t>    };</a:t>
            </a:r>
          </a:p>
          <a:p>
            <a:pPr marL="914400" lvl="2" indent="0">
              <a:buNone/>
            </a:pPr>
            <a:r>
              <a:rPr lang="en-US" sz="1600" dirty="0">
                <a:solidFill>
                  <a:srgbClr val="0000FF"/>
                </a:solidFill>
                <a:latin typeface="Consolas" panose="020B0609020204030204" pitchFamily="49" charset="0"/>
              </a:rPr>
              <a:t>Var </a:t>
            </a:r>
            <a:r>
              <a:rPr lang="en-US" sz="1600" dirty="0">
                <a:latin typeface="Consolas" panose="020B0609020204030204" pitchFamily="49" charset="0"/>
              </a:rPr>
              <a:t>res</a:t>
            </a:r>
            <a:r>
              <a:rPr lang="en-US" sz="1600" dirty="0">
                <a:solidFill>
                  <a:srgbClr val="0000FF"/>
                </a:solidFill>
                <a:latin typeface="Consolas" panose="020B0609020204030204" pitchFamily="49" charset="0"/>
              </a:rPr>
              <a:t> = </a:t>
            </a:r>
            <a:r>
              <a:rPr lang="en-US" sz="1600" dirty="0" err="1">
                <a:solidFill>
                  <a:srgbClr val="000000"/>
                </a:solidFill>
                <a:latin typeface="Consolas" panose="020B0609020204030204" pitchFamily="49" charset="0"/>
              </a:rPr>
              <a:t>query.ToList</a:t>
            </a:r>
            <a:r>
              <a:rPr lang="en-US" sz="1600" dirty="0">
                <a:solidFill>
                  <a:srgbClr val="000000"/>
                </a:solidFill>
                <a:latin typeface="Consolas" panose="020B0609020204030204" pitchFamily="49" charset="0"/>
              </a:rPr>
              <a:t>();</a:t>
            </a:r>
            <a:endParaRPr lang="nl-BE" sz="1600" dirty="0"/>
          </a:p>
          <a:p>
            <a:r>
              <a:rPr lang="nl-BE" dirty="0"/>
              <a:t>Het resultaat is een lijst naar anonieme types.</a:t>
            </a:r>
          </a:p>
          <a:p>
            <a:endParaRPr lang="nl-BE" dirty="0"/>
          </a:p>
        </p:txBody>
      </p:sp>
    </p:spTree>
    <p:extLst>
      <p:ext uri="{BB962C8B-B14F-4D97-AF65-F5344CB8AC3E}">
        <p14:creationId xmlns:p14="http://schemas.microsoft.com/office/powerpoint/2010/main" val="92469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Arbitraire </a:t>
            </a:r>
            <a:r>
              <a:rPr lang="en-US" dirty="0"/>
              <a:t>Projections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We kunnen het resultaat ook toekennen aan een andere klasse.</a:t>
            </a:r>
          </a:p>
          <a:p>
            <a:r>
              <a:rPr lang="nl-BE" dirty="0"/>
              <a:t>Hierbij moeten we de gewenste klasse instantiëren en de gewenste data mappen naar de properties van die klasse:</a:t>
            </a:r>
          </a:p>
          <a:p>
            <a:pPr marL="914400" lvl="2" indent="0">
              <a:buNone/>
            </a:pP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query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p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p.Age</a:t>
            </a:r>
            <a:r>
              <a:rPr lang="en-US" sz="1600" dirty="0">
                <a:solidFill>
                  <a:srgbClr val="000000"/>
                </a:solidFill>
                <a:latin typeface="Consolas" panose="020B0609020204030204" pitchFamily="49" charset="0"/>
              </a:rPr>
              <a:t> &gt;= </a:t>
            </a:r>
            <a:r>
              <a:rPr lang="en-US" sz="1600" dirty="0">
                <a:solidFill>
                  <a:srgbClr val="A31515"/>
                </a:solidFill>
                <a:latin typeface="Consolas" panose="020B0609020204030204" pitchFamily="49" charset="0"/>
              </a:rPr>
              <a:t>“40"</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orderby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P.LastName</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new</a:t>
            </a:r>
            <a:r>
              <a:rPr lang="en-US" sz="1600" b="1" dirty="0">
                <a:solidFill>
                  <a:srgbClr val="000000"/>
                </a:solidFill>
                <a:latin typeface="Consolas" panose="020B0609020204030204" pitchFamily="49" charset="0"/>
              </a:rPr>
              <a:t> Member() {</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MemberBDate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p.BirthDate</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MemberCallName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p.FirstName</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MemberName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p.LastName</a:t>
            </a:r>
            <a:r>
              <a:rPr lang="en-US" sz="1600" b="1" dirty="0">
                <a:solidFill>
                  <a:srgbClr val="000000"/>
                </a:solidFill>
                <a:latin typeface="Consolas" panose="020B0609020204030204" pitchFamily="49" charset="0"/>
              </a:rPr>
              <a:t>,</a:t>
            </a:r>
          </a:p>
          <a:p>
            <a:pPr marL="914400" lvl="2" indent="0">
              <a:buNone/>
            </a:pP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ExternalID</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p.PersonID</a:t>
            </a:r>
            <a:endParaRPr lang="en-US" sz="1600" b="1" dirty="0">
              <a:solidFill>
                <a:srgbClr val="000000"/>
              </a:solidFill>
              <a:latin typeface="Consolas" panose="020B0609020204030204" pitchFamily="49" charset="0"/>
            </a:endParaRPr>
          </a:p>
          <a:p>
            <a:pPr marL="914400" lvl="2" indent="0">
              <a:buNone/>
            </a:pPr>
            <a:r>
              <a:rPr lang="en-US" sz="1600" b="1" dirty="0">
                <a:solidFill>
                  <a:srgbClr val="000000"/>
                </a:solidFill>
                <a:latin typeface="Consolas" panose="020B0609020204030204" pitchFamily="49" charset="0"/>
              </a:rPr>
              <a:t>    };</a:t>
            </a:r>
          </a:p>
          <a:p>
            <a:pPr marL="914400" lvl="2"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query.ToList</a:t>
            </a:r>
            <a:r>
              <a:rPr lang="en-US" sz="1600" dirty="0">
                <a:solidFill>
                  <a:srgbClr val="000000"/>
                </a:solidFill>
                <a:latin typeface="Consolas" panose="020B0609020204030204" pitchFamily="49" charset="0"/>
              </a:rPr>
              <a:t>();</a:t>
            </a:r>
            <a:endParaRPr lang="nl-BE" sz="1600" dirty="0">
              <a:solidFill>
                <a:prstClr val="black"/>
              </a:solidFill>
            </a:endParaRPr>
          </a:p>
          <a:p>
            <a:endParaRPr lang="nl-BE" dirty="0"/>
          </a:p>
        </p:txBody>
      </p:sp>
    </p:spTree>
    <p:extLst>
      <p:ext uri="{BB962C8B-B14F-4D97-AF65-F5344CB8AC3E}">
        <p14:creationId xmlns:p14="http://schemas.microsoft.com/office/powerpoint/2010/main" val="24123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3E5B-5432-B6B0-9A15-6310619DA8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1791B6F-D9DD-1671-CAB9-C6085B4678BF}"/>
              </a:ext>
            </a:extLst>
          </p:cNvPr>
          <p:cNvSpPr>
            <a:spLocks noGrp="1"/>
          </p:cNvSpPr>
          <p:nvPr>
            <p:ph type="title"/>
          </p:nvPr>
        </p:nvSpPr>
        <p:spPr>
          <a:xfrm>
            <a:off x="838200" y="227609"/>
            <a:ext cx="10515600" cy="794204"/>
          </a:xfrm>
        </p:spPr>
        <p:txBody>
          <a:bodyPr/>
          <a:lstStyle/>
          <a:p>
            <a:r>
              <a:rPr lang="nl-BE" dirty="0"/>
              <a:t>Waarvoor wordt EF gebruikt?:</a:t>
            </a:r>
          </a:p>
        </p:txBody>
      </p:sp>
      <p:sp>
        <p:nvSpPr>
          <p:cNvPr id="3" name="Tijdelijke aanduiding voor inhoud 2">
            <a:extLst>
              <a:ext uri="{FF2B5EF4-FFF2-40B4-BE49-F238E27FC236}">
                <a16:creationId xmlns:a16="http://schemas.microsoft.com/office/drawing/2014/main" id="{AB087BF7-5C47-6B8D-BA90-A79B5AEC5CF6}"/>
              </a:ext>
            </a:extLst>
          </p:cNvPr>
          <p:cNvSpPr>
            <a:spLocks noGrp="1"/>
          </p:cNvSpPr>
          <p:nvPr>
            <p:ph idx="1"/>
          </p:nvPr>
        </p:nvSpPr>
        <p:spPr>
          <a:xfrm>
            <a:off x="838200" y="1021813"/>
            <a:ext cx="10515600" cy="5608577"/>
          </a:xfrm>
        </p:spPr>
        <p:txBody>
          <a:bodyPr>
            <a:normAutofit/>
          </a:bodyPr>
          <a:lstStyle/>
          <a:p>
            <a:r>
              <a:rPr lang="nl-NL" dirty="0"/>
              <a:t>Database-agnostische applicaties te bouwen: Ontwikkelaars kunnen databases zoals SQL Server, </a:t>
            </a:r>
            <a:r>
              <a:rPr lang="nl-NL" dirty="0" err="1"/>
              <a:t>MySQL</a:t>
            </a:r>
            <a:r>
              <a:rPr lang="nl-NL" dirty="0"/>
              <a:t>, </a:t>
            </a:r>
            <a:r>
              <a:rPr lang="nl-NL" dirty="0" err="1"/>
              <a:t>PostgreSQL</a:t>
            </a:r>
            <a:r>
              <a:rPr lang="nl-NL" dirty="0"/>
              <a:t>, en zelfs </a:t>
            </a:r>
            <a:r>
              <a:rPr lang="nl-NL" dirty="0" err="1"/>
              <a:t>NoSQL</a:t>
            </a:r>
            <a:r>
              <a:rPr lang="nl-NL" dirty="0"/>
              <a:t> zoals </a:t>
            </a:r>
            <a:r>
              <a:rPr lang="nl-NL" dirty="0" err="1"/>
              <a:t>Azure</a:t>
            </a:r>
            <a:r>
              <a:rPr lang="nl-NL" dirty="0"/>
              <a:t> </a:t>
            </a:r>
            <a:r>
              <a:rPr lang="nl-NL" dirty="0" err="1"/>
              <a:t>Cosmos</a:t>
            </a:r>
            <a:r>
              <a:rPr lang="nl-NL" dirty="0"/>
              <a:t> DB gebruiken zonder specifieke databasecode te schrijven.</a:t>
            </a:r>
          </a:p>
          <a:p>
            <a:r>
              <a:rPr lang="nl-NL" dirty="0"/>
              <a:t>Schaalbare applicaties te ontwikkelen: Met ondersteuning voor </a:t>
            </a:r>
            <a:r>
              <a:rPr lang="nl-NL" dirty="0" err="1"/>
              <a:t>transactionele</a:t>
            </a:r>
            <a:r>
              <a:rPr lang="nl-NL" dirty="0"/>
              <a:t> logica, tracking van wijzigingen en batchbewerkingen kan EF helpen bij het bouwen van grootschalige, onderhoudbare applicaties.</a:t>
            </a:r>
          </a:p>
          <a:p>
            <a:r>
              <a:rPr lang="nl-NL" dirty="0"/>
              <a:t>Complexe gegevensmodellen te ondersteunen: EF is geschikt voor applicaties met diep geneste relaties en gedetailleerde modellen, en zorgt ervoor dat die modellen nauwkeurig worden gerepliceerd in de database.</a:t>
            </a:r>
            <a:endParaRPr lang="nl-BE" dirty="0"/>
          </a:p>
        </p:txBody>
      </p:sp>
    </p:spTree>
    <p:extLst>
      <p:ext uri="{BB962C8B-B14F-4D97-AF65-F5344CB8AC3E}">
        <p14:creationId xmlns:p14="http://schemas.microsoft.com/office/powerpoint/2010/main" val="33213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A person sitting on a bench reading a book shelf&#10;&#10;Description automatically generated">
            <a:extLst>
              <a:ext uri="{FF2B5EF4-FFF2-40B4-BE49-F238E27FC236}">
                <a16:creationId xmlns:a16="http://schemas.microsoft.com/office/drawing/2014/main" id="{D6C8305F-5B1E-4D41-8577-2292AB1FBE3C}"/>
              </a:ext>
            </a:extLst>
          </p:cNvPr>
          <p:cNvPicPr>
            <a:picLocks noChangeAspect="1"/>
          </p:cNvPicPr>
          <p:nvPr/>
        </p:nvPicPr>
        <p:blipFill rotWithShape="1">
          <a:blip r:embed="rId2"/>
          <a:srcRect t="2167" r="1"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5" name="Freeform: Shape 13">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Shape 15">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99823" y="228970"/>
            <a:ext cx="4782458" cy="1325563"/>
          </a:xfrm>
        </p:spPr>
        <p:txBody>
          <a:bodyPr>
            <a:normAutofit/>
          </a:bodyPr>
          <a:lstStyle/>
          <a:p>
            <a:r>
              <a:rPr lang="nl-BE" dirty="0"/>
              <a:t>Labo</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199823" y="1303506"/>
            <a:ext cx="5387307" cy="4750160"/>
          </a:xfrm>
        </p:spPr>
        <p:txBody>
          <a:bodyPr anchor="t">
            <a:normAutofit/>
          </a:bodyPr>
          <a:lstStyle/>
          <a:p>
            <a:r>
              <a:rPr lang="nl-BE" sz="1600" dirty="0"/>
              <a:t>Maak 2 projecten: CLI en een model class </a:t>
            </a:r>
            <a:r>
              <a:rPr lang="nl-BE" sz="1600" dirty="0" err="1"/>
              <a:t>library</a:t>
            </a:r>
            <a:r>
              <a:rPr lang="nl-BE" sz="1600" dirty="0"/>
              <a:t>.</a:t>
            </a:r>
          </a:p>
          <a:p>
            <a:r>
              <a:rPr lang="nl-BE" sz="1600" dirty="0"/>
              <a:t>Importeer de database </a:t>
            </a:r>
            <a:r>
              <a:rPr lang="nl-BE" sz="1600" dirty="0" err="1"/>
              <a:t>WickedAir</a:t>
            </a:r>
            <a:r>
              <a:rPr lang="nl-BE" sz="1600" dirty="0"/>
              <a:t> via het SQL script op de </a:t>
            </a:r>
            <a:r>
              <a:rPr lang="nl-BE" sz="1600" dirty="0" err="1"/>
              <a:t>Github</a:t>
            </a:r>
            <a:endParaRPr lang="nl-BE" sz="1600" dirty="0"/>
          </a:p>
          <a:p>
            <a:r>
              <a:rPr lang="nl-BE" sz="1600" dirty="0"/>
              <a:t>Schrijf functies waar je:</a:t>
            </a:r>
          </a:p>
          <a:p>
            <a:pPr lvl="1"/>
            <a:r>
              <a:rPr lang="nl-BE" sz="1600" dirty="0"/>
              <a:t>Details van een vlucht kan bekijken op vluchtnummer.</a:t>
            </a:r>
          </a:p>
          <a:p>
            <a:pPr lvl="1"/>
            <a:r>
              <a:rPr lang="nl-BE" sz="1600" dirty="0"/>
              <a:t>Vluchten kan zoeken op vertrek en/of aankomst locaties.</a:t>
            </a:r>
          </a:p>
          <a:p>
            <a:pPr lvl="1"/>
            <a:r>
              <a:rPr lang="nl-BE" sz="1600" dirty="0"/>
              <a:t>Vluchten kan zoeken op datum.</a:t>
            </a:r>
          </a:p>
          <a:p>
            <a:pPr lvl="1"/>
            <a:r>
              <a:rPr lang="nl-BE" sz="1600" dirty="0"/>
              <a:t>Alle bestemmingen of vertreklocaties kan opzoeken.</a:t>
            </a:r>
          </a:p>
          <a:p>
            <a:pPr lvl="1"/>
            <a:r>
              <a:rPr lang="nl-BE" sz="1600" dirty="0"/>
              <a:t>Kan zoeken op het minimale aantal vrije stoelen.</a:t>
            </a:r>
          </a:p>
          <a:p>
            <a:r>
              <a:rPr lang="nl-BE" sz="1600" dirty="0"/>
              <a:t>Ik wil ook kunnen kiezen of ik sorteer op Vluchtnummer of prijs.</a:t>
            </a:r>
          </a:p>
          <a:p>
            <a:r>
              <a:rPr lang="nl-BE" sz="1600" dirty="0"/>
              <a:t>Deze opties moeten gecombineerd kunnen worden.</a:t>
            </a:r>
          </a:p>
        </p:txBody>
      </p:sp>
    </p:spTree>
    <p:extLst>
      <p:ext uri="{BB962C8B-B14F-4D97-AF65-F5344CB8AC3E}">
        <p14:creationId xmlns:p14="http://schemas.microsoft.com/office/powerpoint/2010/main" val="647201208"/>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46931" y="93655"/>
            <a:ext cx="10515600" cy="743833"/>
          </a:xfrm>
        </p:spPr>
        <p:txBody>
          <a:bodyPr/>
          <a:lstStyle/>
          <a:p>
            <a:r>
              <a:rPr lang="en-US" dirty="0"/>
              <a:t>Relations Loading Strategies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46931" y="837488"/>
            <a:ext cx="11306086" cy="5529755"/>
          </a:xfrm>
        </p:spPr>
        <p:txBody>
          <a:bodyPr>
            <a:normAutofit/>
          </a:bodyPr>
          <a:lstStyle/>
          <a:p>
            <a:r>
              <a:rPr lang="nl-BE" dirty="0"/>
              <a:t>Zowel in de database als in onze modelklassen werken we vaak met relaties naar andere data.</a:t>
            </a:r>
          </a:p>
          <a:p>
            <a:pPr lvl="1"/>
            <a:r>
              <a:rPr lang="nl-BE" dirty="0"/>
              <a:t>Bijvoorbeeld de persoon klas verwijst naar een lijst van adressen</a:t>
            </a:r>
          </a:p>
          <a:p>
            <a:r>
              <a:rPr lang="nl-BE" dirty="0"/>
              <a:t>Bij het laden van data willen we ook gebruik maken van die gerelateerde data. </a:t>
            </a:r>
          </a:p>
          <a:p>
            <a:r>
              <a:rPr lang="nl-BE" dirty="0"/>
              <a:t>Bij default, EF laadt enkel de gevraagde data en negeert de gerelateerde objecten.</a:t>
            </a:r>
          </a:p>
          <a:p>
            <a:r>
              <a:rPr lang="nl-BE" dirty="0"/>
              <a:t>Om die gerelateerde data toch op te halen voorziet EF verschillende strategieën:</a:t>
            </a:r>
          </a:p>
          <a:p>
            <a:pPr lvl="1"/>
            <a:r>
              <a:rPr lang="nl-BE" dirty="0"/>
              <a:t>Explicit </a:t>
            </a:r>
            <a:r>
              <a:rPr lang="nl-BE" dirty="0" err="1"/>
              <a:t>loading</a:t>
            </a:r>
            <a:endParaRPr lang="nl-BE" dirty="0"/>
          </a:p>
          <a:p>
            <a:pPr lvl="1"/>
            <a:r>
              <a:rPr lang="nl-BE" dirty="0" err="1"/>
              <a:t>Lazy</a:t>
            </a:r>
            <a:r>
              <a:rPr lang="nl-BE" dirty="0"/>
              <a:t> </a:t>
            </a:r>
            <a:r>
              <a:rPr lang="nl-BE" dirty="0" err="1"/>
              <a:t>loading</a:t>
            </a:r>
            <a:endParaRPr lang="nl-BE" dirty="0"/>
          </a:p>
          <a:p>
            <a:pPr lvl="1"/>
            <a:r>
              <a:rPr lang="nl-BE" dirty="0" err="1"/>
              <a:t>Eager</a:t>
            </a:r>
            <a:r>
              <a:rPr lang="nl-BE" dirty="0"/>
              <a:t> </a:t>
            </a:r>
            <a:r>
              <a:rPr lang="nl-BE" dirty="0" err="1"/>
              <a:t>loading</a:t>
            </a:r>
            <a:endParaRPr lang="nl-BE" dirty="0"/>
          </a:p>
        </p:txBody>
      </p:sp>
    </p:spTree>
    <p:extLst>
      <p:ext uri="{BB962C8B-B14F-4D97-AF65-F5344CB8AC3E}">
        <p14:creationId xmlns:p14="http://schemas.microsoft.com/office/powerpoint/2010/main" val="385906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243555"/>
            <a:ext cx="10515600" cy="794204"/>
          </a:xfrm>
        </p:spPr>
        <p:txBody>
          <a:bodyPr/>
          <a:lstStyle/>
          <a:p>
            <a:r>
              <a:rPr lang="nl-BE" dirty="0"/>
              <a:t>Explicit </a:t>
            </a:r>
            <a:r>
              <a:rPr lang="nl-BE" dirty="0" err="1"/>
              <a:t>loading</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8564" y="1037759"/>
            <a:ext cx="11468457" cy="5576687"/>
          </a:xfrm>
        </p:spPr>
        <p:txBody>
          <a:bodyPr>
            <a:normAutofit/>
          </a:bodyPr>
          <a:lstStyle/>
          <a:p>
            <a:r>
              <a:rPr lang="nl-BE" dirty="0"/>
              <a:t>Zoals de naam reeds aangeeft gaan we bij expliciet laden de relaties bij gebruik uitdrukkelijk ophalen.</a:t>
            </a:r>
          </a:p>
          <a:p>
            <a:r>
              <a:rPr lang="nl-BE" dirty="0"/>
              <a:t>In de </a:t>
            </a:r>
            <a:r>
              <a:rPr lang="nl-BE" dirty="0" err="1"/>
              <a:t>DbContext</a:t>
            </a:r>
            <a:r>
              <a:rPr lang="nl-BE" dirty="0"/>
              <a:t> klas kunnen we via een opgehaald object relaties ophalen via de functie </a:t>
            </a:r>
            <a:r>
              <a:rPr lang="nl-BE" dirty="0" err="1"/>
              <a:t>DbContext.Entry</a:t>
            </a:r>
            <a:r>
              <a:rPr lang="nl-BE" dirty="0"/>
              <a:t>(&lt;object&gt;). </a:t>
            </a:r>
          </a:p>
          <a:p>
            <a:r>
              <a:rPr lang="nl-BE" dirty="0"/>
              <a:t>Om de juiste data te kunnen ophalen, moet de context ook de referentie kennen die opgehaald moet worden. Dit doen we met de functie </a:t>
            </a:r>
            <a:r>
              <a:rPr lang="nl-BE" b="1" dirty="0"/>
              <a:t>Reference() </a:t>
            </a:r>
            <a:r>
              <a:rPr lang="nl-BE" dirty="0"/>
              <a:t>of met de </a:t>
            </a:r>
            <a:r>
              <a:rPr lang="nl-BE" b="1" dirty="0"/>
              <a:t>Collection()</a:t>
            </a:r>
            <a:r>
              <a:rPr lang="nl-BE" dirty="0"/>
              <a:t> functie gevolgd door de </a:t>
            </a:r>
            <a:r>
              <a:rPr lang="nl-BE" b="1" dirty="0"/>
              <a:t>load() </a:t>
            </a:r>
            <a:r>
              <a:rPr lang="nl-BE" dirty="0"/>
              <a:t>functie:</a:t>
            </a:r>
          </a:p>
          <a:p>
            <a:pPr lvl="1"/>
            <a:r>
              <a:rPr lang="nl-BE" dirty="0" err="1"/>
              <a:t>DbContext.Entry</a:t>
            </a:r>
            <a:r>
              <a:rPr lang="nl-BE" dirty="0"/>
              <a:t>(&lt;object&gt;).Reference(o =&gt; o.&lt;ref </a:t>
            </a:r>
            <a:r>
              <a:rPr lang="nl-BE" dirty="0" err="1"/>
              <a:t>obj</a:t>
            </a:r>
            <a:r>
              <a:rPr lang="nl-BE" dirty="0"/>
              <a:t>&gt;).Load();</a:t>
            </a:r>
          </a:p>
          <a:p>
            <a:r>
              <a:rPr lang="nl-BE" dirty="0"/>
              <a:t>We kunnen via deze weg ook opvragen of de referentie reeds is geladen met de </a:t>
            </a:r>
            <a:r>
              <a:rPr lang="nl-BE" dirty="0" err="1"/>
              <a:t>IsLoaded</a:t>
            </a:r>
            <a:r>
              <a:rPr lang="nl-BE" dirty="0"/>
              <a:t> property</a:t>
            </a:r>
          </a:p>
          <a:p>
            <a:pPr marL="914400" lvl="2" indent="0">
              <a:buNone/>
            </a:pPr>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o = Context.PersonSet.Find(123);</a:t>
            </a:r>
            <a:endParaRPr lang="nl-BE" sz="1600" dirty="0"/>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Context.Entry</a:t>
            </a:r>
            <a:r>
              <a:rPr lang="en-US" sz="1600" dirty="0">
                <a:solidFill>
                  <a:srgbClr val="000000"/>
                </a:solidFill>
                <a:latin typeface="Consolas" panose="020B0609020204030204" pitchFamily="49" charset="0"/>
              </a:rPr>
              <a:t>(o).Reference(x =&gt; </a:t>
            </a:r>
            <a:r>
              <a:rPr lang="en-US" sz="1600" dirty="0" err="1">
                <a:solidFill>
                  <a:srgbClr val="000000"/>
                </a:solidFill>
                <a:latin typeface="Consolas" panose="020B0609020204030204" pitchFamily="49" charset="0"/>
              </a:rPr>
              <a:t>x.Partner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IsLoaded</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Context.Entry</a:t>
            </a:r>
            <a:r>
              <a:rPr lang="en-US" sz="1600" dirty="0">
                <a:solidFill>
                  <a:srgbClr val="000000"/>
                </a:solidFill>
                <a:latin typeface="Consolas" panose="020B0609020204030204" pitchFamily="49" charset="0"/>
              </a:rPr>
              <a:t>(o).Reference(x =&gt; </a:t>
            </a:r>
            <a:r>
              <a:rPr lang="en-US" sz="1600" dirty="0" err="1">
                <a:solidFill>
                  <a:srgbClr val="000000"/>
                </a:solidFill>
                <a:latin typeface="Consolas" panose="020B0609020204030204" pitchFamily="49" charset="0"/>
              </a:rPr>
              <a:t>x.Partner</a:t>
            </a:r>
            <a:r>
              <a:rPr lang="en-US" sz="1600" dirty="0">
                <a:solidFill>
                  <a:srgbClr val="000000"/>
                </a:solidFill>
                <a:latin typeface="Consolas" panose="020B0609020204030204" pitchFamily="49" charset="0"/>
              </a:rPr>
              <a:t>).Load();</a:t>
            </a:r>
          </a:p>
          <a:p>
            <a:pPr marL="914400" lvl="2"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188920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16195" y="159243"/>
            <a:ext cx="11003422" cy="794204"/>
          </a:xfrm>
        </p:spPr>
        <p:txBody>
          <a:bodyPr/>
          <a:lstStyle/>
          <a:p>
            <a:r>
              <a:rPr lang="nl-BE" dirty="0" err="1"/>
              <a:t>Lazy</a:t>
            </a:r>
            <a:r>
              <a:rPr lang="nl-BE" dirty="0"/>
              <a:t> </a:t>
            </a:r>
            <a:r>
              <a:rPr lang="nl-BE" dirty="0" err="1"/>
              <a:t>loading</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05099" y="953448"/>
            <a:ext cx="11767560" cy="5678088"/>
          </a:xfrm>
        </p:spPr>
        <p:txBody>
          <a:bodyPr>
            <a:normAutofit/>
          </a:bodyPr>
          <a:lstStyle/>
          <a:p>
            <a:r>
              <a:rPr lang="nl-BE" dirty="0" err="1"/>
              <a:t>Lazy</a:t>
            </a:r>
            <a:r>
              <a:rPr lang="nl-BE" dirty="0"/>
              <a:t> </a:t>
            </a:r>
            <a:r>
              <a:rPr lang="nl-BE" dirty="0" err="1"/>
              <a:t>loading</a:t>
            </a:r>
            <a:r>
              <a:rPr lang="nl-BE" dirty="0"/>
              <a:t> zorgt ervoor dat de gerelateerde objecten enkel op het moment van hun </a:t>
            </a:r>
            <a:r>
              <a:rPr lang="nl-BE" b="1" dirty="0"/>
              <a:t>eerste gebruik worden geladen</a:t>
            </a:r>
            <a:r>
              <a:rPr lang="nl-BE" dirty="0"/>
              <a:t>.</a:t>
            </a:r>
          </a:p>
          <a:p>
            <a:r>
              <a:rPr lang="nl-BE" dirty="0"/>
              <a:t>Hiervoor moeten we het </a:t>
            </a:r>
            <a:r>
              <a:rPr lang="nl-BE" b="1" dirty="0" err="1"/>
              <a:t>Nuget</a:t>
            </a:r>
            <a:r>
              <a:rPr lang="nl-BE" dirty="0"/>
              <a:t> pakket </a:t>
            </a:r>
            <a:r>
              <a:rPr lang="nl-BE" sz="2400" b="1" dirty="0" err="1"/>
              <a:t>Microsoft.EntityFrameworkCore.Proxies</a:t>
            </a:r>
            <a:r>
              <a:rPr lang="nl-BE" sz="2400" b="1" dirty="0"/>
              <a:t> </a:t>
            </a:r>
            <a:r>
              <a:rPr lang="nl-BE" dirty="0"/>
              <a:t>installeren.</a:t>
            </a:r>
          </a:p>
          <a:p>
            <a:r>
              <a:rPr lang="nl-BE" dirty="0"/>
              <a:t>In de </a:t>
            </a:r>
            <a:r>
              <a:rPr lang="nl-BE" b="1" dirty="0" err="1"/>
              <a:t>DbContext</a:t>
            </a:r>
            <a:r>
              <a:rPr lang="nl-BE" dirty="0"/>
              <a:t> file moeten we in de </a:t>
            </a:r>
            <a:r>
              <a:rPr lang="nl-BE" b="1" dirty="0" err="1"/>
              <a:t>OnConfiguring</a:t>
            </a:r>
            <a:r>
              <a:rPr lang="nl-BE" dirty="0"/>
              <a:t> aangeven dat we willen gebruik maken van de </a:t>
            </a:r>
            <a:r>
              <a:rPr lang="nl-BE" dirty="0" err="1"/>
              <a:t>LazyLoading</a:t>
            </a:r>
            <a:r>
              <a:rPr lang="nl-BE" dirty="0"/>
              <a:t> functionaliteit door de functie </a:t>
            </a:r>
            <a:r>
              <a:rPr lang="nl-BE" b="1" dirty="0" err="1"/>
              <a:t>UseLazyLoadingProxies</a:t>
            </a:r>
            <a:r>
              <a:rPr lang="nl-BE" b="1" dirty="0"/>
              <a:t>()</a:t>
            </a:r>
            <a:r>
              <a:rPr lang="nl-BE" dirty="0"/>
              <a:t>.</a:t>
            </a:r>
          </a:p>
          <a:p>
            <a:pPr marL="914400" lvl="2" indent="0">
              <a:buNone/>
            </a:pPr>
            <a:r>
              <a:rPr lang="en-US" sz="1800" dirty="0">
                <a:solidFill>
                  <a:srgbClr val="0101FD"/>
                </a:solidFill>
                <a:latin typeface="Consolas" panose="020B0609020204030204" pitchFamily="49" charset="0"/>
              </a:rPr>
              <a:t>protected</a:t>
            </a:r>
            <a:r>
              <a:rPr lang="en-US" sz="1800" dirty="0">
                <a:solidFill>
                  <a:srgbClr val="000000"/>
                </a:solidFill>
                <a:latin typeface="Consolas" panose="020B0609020204030204" pitchFamily="49" charset="0"/>
              </a:rPr>
              <a:t> </a:t>
            </a:r>
            <a:r>
              <a:rPr lang="en-US" sz="1800" dirty="0">
                <a:solidFill>
                  <a:srgbClr val="0101FD"/>
                </a:solidFill>
                <a:latin typeface="Consolas" panose="020B0609020204030204" pitchFamily="49" charset="0"/>
              </a:rPr>
              <a:t>override</a:t>
            </a:r>
            <a:r>
              <a:rPr lang="en-US" sz="1800" dirty="0">
                <a:solidFill>
                  <a:srgbClr val="000000"/>
                </a:solidFill>
                <a:latin typeface="Consolas" panose="020B0609020204030204" pitchFamily="49" charset="0"/>
              </a:rPr>
              <a:t> </a:t>
            </a:r>
            <a:r>
              <a:rPr lang="en-US" sz="1800" dirty="0">
                <a:solidFill>
                  <a:srgbClr val="0101FD"/>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7D9A"/>
                </a:solidFill>
                <a:latin typeface="Consolas" panose="020B0609020204030204" pitchFamily="49" charset="0"/>
              </a:rPr>
              <a:t>OnConfiguring</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DbContextOptionsBuilder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optionsBuilder</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optionsBuilder.UseLazyLoadingProxies</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UseSqlServer</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myConnectionString</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a:t>
            </a:r>
            <a:endParaRPr lang="nl-BE" sz="1800" dirty="0"/>
          </a:p>
          <a:p>
            <a:r>
              <a:rPr lang="nl-BE" dirty="0"/>
              <a:t>In onze </a:t>
            </a:r>
            <a:r>
              <a:rPr lang="nl-BE" b="1" dirty="0"/>
              <a:t>model</a:t>
            </a:r>
            <a:r>
              <a:rPr lang="nl-BE" dirty="0"/>
              <a:t>klassen moeten we de </a:t>
            </a:r>
            <a:r>
              <a:rPr lang="nl-BE" b="1" dirty="0"/>
              <a:t>properties</a:t>
            </a:r>
            <a:r>
              <a:rPr lang="nl-BE" dirty="0"/>
              <a:t> waarvoor we </a:t>
            </a:r>
            <a:r>
              <a:rPr lang="nl-BE" dirty="0" err="1"/>
              <a:t>lazy</a:t>
            </a:r>
            <a:r>
              <a:rPr lang="nl-BE" dirty="0"/>
              <a:t> </a:t>
            </a:r>
            <a:r>
              <a:rPr lang="nl-BE" dirty="0" err="1"/>
              <a:t>loading</a:t>
            </a:r>
            <a:r>
              <a:rPr lang="nl-BE" dirty="0"/>
              <a:t> willen mogelijk maken decoreren als </a:t>
            </a:r>
            <a:r>
              <a:rPr lang="nl-BE" b="1" dirty="0"/>
              <a:t>virtual</a:t>
            </a:r>
            <a:r>
              <a:rPr lang="nl-BE" dirty="0"/>
              <a:t>.</a:t>
            </a:r>
          </a:p>
          <a:p>
            <a:endParaRPr lang="nl-BE" dirty="0"/>
          </a:p>
          <a:p>
            <a:endParaRPr lang="nl-BE" dirty="0"/>
          </a:p>
        </p:txBody>
      </p:sp>
    </p:spTree>
    <p:extLst>
      <p:ext uri="{BB962C8B-B14F-4D97-AF65-F5344CB8AC3E}">
        <p14:creationId xmlns:p14="http://schemas.microsoft.com/office/powerpoint/2010/main" val="123994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52927" y="193426"/>
            <a:ext cx="10755595" cy="794204"/>
          </a:xfrm>
        </p:spPr>
        <p:txBody>
          <a:bodyPr/>
          <a:lstStyle/>
          <a:p>
            <a:r>
              <a:rPr lang="nl-BE" dirty="0" err="1"/>
              <a:t>Eager</a:t>
            </a:r>
            <a:r>
              <a:rPr lang="nl-BE" dirty="0"/>
              <a:t> </a:t>
            </a:r>
            <a:r>
              <a:rPr lang="nl-BE" dirty="0" err="1"/>
              <a:t>Loading</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987630"/>
            <a:ext cx="11588097" cy="5379613"/>
          </a:xfrm>
        </p:spPr>
        <p:txBody>
          <a:bodyPr>
            <a:normAutofit/>
          </a:bodyPr>
          <a:lstStyle/>
          <a:p>
            <a:r>
              <a:rPr lang="nl-BE" dirty="0"/>
              <a:t>We kunnen bij het opvragen van data ervoor zorgen dat de gewenste relaties automatisch mee worden geladen. Dit doen we met de functie </a:t>
            </a:r>
            <a:r>
              <a:rPr lang="nl-BE" dirty="0" err="1"/>
              <a:t>Include</a:t>
            </a:r>
            <a:r>
              <a:rPr lang="nl-BE" dirty="0"/>
              <a:t>() te integreren.</a:t>
            </a:r>
          </a:p>
          <a:p>
            <a:pPr marL="914400" lvl="2" indent="0">
              <a:buNone/>
            </a:pPr>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o = Context.PersonSet.Where(t =&gt; t.PersonID == 123).Include(t =&gt; t.Addresses).ToList();</a:t>
            </a:r>
            <a:endParaRPr lang="nl-BE" sz="1600" dirty="0">
              <a:solidFill>
                <a:prstClr val="black"/>
              </a:solidFill>
            </a:endParaRPr>
          </a:p>
          <a:p>
            <a:r>
              <a:rPr lang="nl-BE" dirty="0"/>
              <a:t>Het is ook mogelijk om meerdere levels te integreren bij het laden van relaties. Relaties van relaties als het ware.</a:t>
            </a:r>
          </a:p>
          <a:p>
            <a:r>
              <a:rPr lang="nl-BE" dirty="0"/>
              <a:t>Hiervoor wordt de functie </a:t>
            </a:r>
            <a:r>
              <a:rPr lang="nl-BE" dirty="0" err="1"/>
              <a:t>Include</a:t>
            </a:r>
            <a:r>
              <a:rPr lang="nl-BE" dirty="0"/>
              <a:t>() gevolgd door de functie .</a:t>
            </a:r>
            <a:r>
              <a:rPr lang="nl-BE" dirty="0" err="1"/>
              <a:t>ThenInclude</a:t>
            </a:r>
            <a:r>
              <a:rPr lang="nl-BE" dirty="0"/>
              <a:t>()</a:t>
            </a:r>
          </a:p>
          <a:p>
            <a:pPr marL="914400" lvl="2" indent="0">
              <a:buNone/>
            </a:pPr>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o = Context.PersonSet.Where(t =&gt; t.PersonID == 123).Include(t =&gt; t.Addresses).ThenInclude(a =&gt; a.Country).ToList();</a:t>
            </a:r>
            <a:endParaRPr lang="nl-BE" sz="1600" dirty="0">
              <a:solidFill>
                <a:prstClr val="black"/>
              </a:solidFill>
            </a:endParaRPr>
          </a:p>
          <a:p>
            <a:r>
              <a:rPr lang="nl-BE" dirty="0"/>
              <a:t>Het is mogelijk om de functie </a:t>
            </a:r>
            <a:r>
              <a:rPr lang="nl-BE" dirty="0" err="1"/>
              <a:t>Include</a:t>
            </a:r>
            <a:r>
              <a:rPr lang="nl-BE" dirty="0"/>
              <a:t> en </a:t>
            </a:r>
            <a:r>
              <a:rPr lang="nl-BE" dirty="0" err="1"/>
              <a:t>ThenInclude</a:t>
            </a:r>
            <a:r>
              <a:rPr lang="nl-BE" dirty="0"/>
              <a:t>() in serie te gebruiken.</a:t>
            </a:r>
          </a:p>
          <a:p>
            <a:pPr marL="914400" lvl="2" indent="0">
              <a:buNone/>
            </a:pPr>
            <a:r>
              <a:rPr lang="en-US" sz="1600" dirty="0">
                <a:solidFill>
                  <a:srgbClr val="0101FD"/>
                </a:solidFill>
                <a:latin typeface="Consolas" panose="020B0609020204030204" pitchFamily="49" charset="0"/>
              </a:rPr>
              <a:t>var</a:t>
            </a:r>
            <a:r>
              <a:rPr lang="en-US" sz="1600" dirty="0">
                <a:solidFill>
                  <a:srgbClr val="000000"/>
                </a:solidFill>
                <a:latin typeface="Consolas" panose="020B0609020204030204" pitchFamily="49" charset="0"/>
              </a:rPr>
              <a:t> Persons =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a:t>
            </a:r>
            <a:endParaRPr lang="en-US" sz="1600"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.Include(p =&gt; </a:t>
            </a:r>
            <a:r>
              <a:rPr lang="en-US" sz="1600" dirty="0" err="1">
                <a:solidFill>
                  <a:srgbClr val="000000"/>
                </a:solidFill>
                <a:latin typeface="Consolas" panose="020B0609020204030204" pitchFamily="49" charset="0"/>
              </a:rPr>
              <a:t>p.Address</a:t>
            </a:r>
            <a:r>
              <a:rPr lang="pt-BR" sz="1600" dirty="0">
                <a:solidFill>
                  <a:srgbClr val="000000"/>
                </a:solidFill>
                <a:latin typeface="Consolas" panose="020B0609020204030204" pitchFamily="49" charset="0"/>
              </a:rPr>
              <a:t>).ThenInclude(a =&gt; a.Country)</a:t>
            </a:r>
          </a:p>
          <a:p>
            <a:pPr marL="914400" lvl="2" indent="0">
              <a:buNone/>
            </a:pPr>
            <a:r>
              <a:rPr lang="en-US" sz="1600" dirty="0">
                <a:solidFill>
                  <a:srgbClr val="000000"/>
                </a:solidFill>
                <a:latin typeface="Consolas" panose="020B0609020204030204" pitchFamily="49" charset="0"/>
              </a:rPr>
              <a:t>    .Include(p =&gt; </a:t>
            </a:r>
            <a:r>
              <a:rPr lang="en-US" sz="1600" dirty="0" err="1">
                <a:solidFill>
                  <a:srgbClr val="000000"/>
                </a:solidFill>
                <a:latin typeface="Consolas" panose="020B0609020204030204" pitchFamily="49" charset="0"/>
              </a:rPr>
              <a:t>p.Siblings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ThenInclude</a:t>
            </a:r>
            <a:r>
              <a:rPr lang="en-US" sz="1600" dirty="0">
                <a:solidFill>
                  <a:srgbClr val="000000"/>
                </a:solidFill>
                <a:latin typeface="Consolas" panose="020B0609020204030204" pitchFamily="49" charset="0"/>
              </a:rPr>
              <a:t>(s =&gt; </a:t>
            </a:r>
            <a:r>
              <a:rPr lang="en-US" sz="1600" dirty="0" err="1">
                <a:solidFill>
                  <a:srgbClr val="000000"/>
                </a:solidFill>
                <a:latin typeface="Consolas" panose="020B0609020204030204" pitchFamily="49" charset="0"/>
              </a:rPr>
              <a:t>s.Address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ToList</a:t>
            </a:r>
            <a:r>
              <a:rPr lang="en-US" sz="1600" dirty="0">
                <a:solidFill>
                  <a:srgbClr val="000000"/>
                </a:solidFill>
                <a:latin typeface="Consolas" panose="020B0609020204030204" pitchFamily="49" charset="0"/>
              </a:rPr>
              <a:t>(); </a:t>
            </a:r>
            <a:endParaRPr lang="nl-BE" sz="1600" dirty="0"/>
          </a:p>
        </p:txBody>
      </p:sp>
    </p:spTree>
    <p:extLst>
      <p:ext uri="{BB962C8B-B14F-4D97-AF65-F5344CB8AC3E}">
        <p14:creationId xmlns:p14="http://schemas.microsoft.com/office/powerpoint/2010/main" val="25012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Keuze van de ‘</a:t>
            </a:r>
            <a:r>
              <a:rPr lang="en-US" dirty="0"/>
              <a:t>relation loading’</a:t>
            </a:r>
            <a:r>
              <a:rPr lang="nl-BE" dirty="0"/>
              <a:t> strategieën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339319"/>
          </a:xfrm>
        </p:spPr>
        <p:txBody>
          <a:bodyPr>
            <a:normAutofit/>
          </a:bodyPr>
          <a:lstStyle/>
          <a:p>
            <a:r>
              <a:rPr lang="nl-BE" dirty="0" err="1"/>
              <a:t>Eager</a:t>
            </a:r>
            <a:r>
              <a:rPr lang="nl-BE" dirty="0"/>
              <a:t> </a:t>
            </a:r>
            <a:r>
              <a:rPr lang="nl-BE" dirty="0" err="1"/>
              <a:t>Loading</a:t>
            </a:r>
            <a:r>
              <a:rPr lang="nl-BE" dirty="0"/>
              <a:t>: </a:t>
            </a:r>
          </a:p>
          <a:p>
            <a:pPr lvl="1"/>
            <a:r>
              <a:rPr lang="nl-BE" dirty="0"/>
              <a:t>Deze strategie is handig wanneer we zeker zijn dat we de waarde van de relaties moeten gebruiken.</a:t>
            </a:r>
          </a:p>
          <a:p>
            <a:pPr lvl="1"/>
            <a:r>
              <a:rPr lang="nl-BE" dirty="0"/>
              <a:t>Nadeel: zorgt voor veel overhead bij grote datasets.</a:t>
            </a:r>
          </a:p>
          <a:p>
            <a:r>
              <a:rPr lang="nl-BE" dirty="0" err="1"/>
              <a:t>Lazy</a:t>
            </a:r>
            <a:r>
              <a:rPr lang="nl-BE" dirty="0"/>
              <a:t> </a:t>
            </a:r>
            <a:r>
              <a:rPr lang="nl-BE" dirty="0" err="1"/>
              <a:t>loading</a:t>
            </a:r>
            <a:r>
              <a:rPr lang="nl-BE" dirty="0"/>
              <a:t>:</a:t>
            </a:r>
          </a:p>
          <a:p>
            <a:pPr lvl="1"/>
            <a:r>
              <a:rPr lang="nl-BE" dirty="0"/>
              <a:t>Zorgt voor het snel laden van grote datasets.</a:t>
            </a:r>
          </a:p>
          <a:p>
            <a:pPr lvl="1"/>
            <a:r>
              <a:rPr lang="nl-BE" dirty="0"/>
              <a:t>Gaat enkel de objecten laden wanneer nodig.</a:t>
            </a:r>
          </a:p>
          <a:p>
            <a:pPr lvl="1"/>
            <a:r>
              <a:rPr lang="nl-BE" dirty="0"/>
              <a:t>Zorgt voor veel database access wanneer we veel items parsen in bijvoorbeeld een </a:t>
            </a:r>
            <a:r>
              <a:rPr lang="nl-BE" dirty="0" err="1"/>
              <a:t>foreach</a:t>
            </a:r>
            <a:r>
              <a:rPr lang="nl-BE" dirty="0"/>
              <a:t>. Er worden telkens verschillende </a:t>
            </a:r>
            <a:r>
              <a:rPr lang="nl-BE" dirty="0" err="1"/>
              <a:t>queries</a:t>
            </a:r>
            <a:r>
              <a:rPr lang="nl-BE" dirty="0"/>
              <a:t> uitgevoerd bij elke loop wat zorgt voor veel overhead en een slechte </a:t>
            </a:r>
            <a:r>
              <a:rPr lang="nl-BE" dirty="0" err="1"/>
              <a:t>performantie</a:t>
            </a:r>
            <a:r>
              <a:rPr lang="nl-BE" dirty="0"/>
              <a:t>!</a:t>
            </a:r>
          </a:p>
          <a:p>
            <a:r>
              <a:rPr lang="nl-BE" dirty="0"/>
              <a:t>Explicit </a:t>
            </a:r>
            <a:r>
              <a:rPr lang="nl-BE" dirty="0" err="1"/>
              <a:t>loading</a:t>
            </a:r>
            <a:r>
              <a:rPr lang="nl-BE" dirty="0"/>
              <a:t>:</a:t>
            </a:r>
          </a:p>
          <a:p>
            <a:pPr lvl="1"/>
            <a:r>
              <a:rPr lang="nl-BE" dirty="0"/>
              <a:t>Zorgt voor meer programmeerwerk en kan zorgen voor meer </a:t>
            </a:r>
            <a:r>
              <a:rPr lang="nl-BE" dirty="0" err="1"/>
              <a:t>bugrisk</a:t>
            </a:r>
            <a:r>
              <a:rPr lang="nl-BE" dirty="0"/>
              <a:t>.</a:t>
            </a:r>
          </a:p>
        </p:txBody>
      </p:sp>
    </p:spTree>
    <p:extLst>
      <p:ext uri="{BB962C8B-B14F-4D97-AF65-F5344CB8AC3E}">
        <p14:creationId xmlns:p14="http://schemas.microsoft.com/office/powerpoint/2010/main" val="85412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basket&#10;&#10;Description automatically generated">
            <a:extLst>
              <a:ext uri="{FF2B5EF4-FFF2-40B4-BE49-F238E27FC236}">
                <a16:creationId xmlns:a16="http://schemas.microsoft.com/office/drawing/2014/main" id="{B12430D0-6401-42E6-97CF-598F3B417231}"/>
              </a:ext>
            </a:extLst>
          </p:cNvPr>
          <p:cNvPicPr>
            <a:picLocks noChangeAspect="1"/>
          </p:cNvPicPr>
          <p:nvPr/>
        </p:nvPicPr>
        <p:blipFill rotWithShape="1">
          <a:blip r:embed="rId2">
            <a:extLst>
              <a:ext uri="{28A0092B-C50C-407E-A947-70E740481C1C}">
                <a14:useLocalDpi xmlns:a14="http://schemas.microsoft.com/office/drawing/2010/main" val="0"/>
              </a:ext>
            </a:extLst>
          </a:blip>
          <a:srcRect t="12474" r="9092" b="33951"/>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71094" y="1161288"/>
            <a:ext cx="3438144" cy="1124712"/>
          </a:xfrm>
        </p:spPr>
        <p:txBody>
          <a:bodyPr anchor="b">
            <a:normAutofit/>
          </a:bodyPr>
          <a:lstStyle/>
          <a:p>
            <a:r>
              <a:rPr lang="nl-BE" sz="2800"/>
              <a:t>Labo</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71093" y="2718054"/>
            <a:ext cx="7926601" cy="3607258"/>
          </a:xfrm>
        </p:spPr>
        <p:txBody>
          <a:bodyPr anchor="t">
            <a:normAutofit/>
          </a:bodyPr>
          <a:lstStyle/>
          <a:p>
            <a:r>
              <a:rPr lang="nl-BE" dirty="0"/>
              <a:t>Zorg in het vorige project dat de gerelateerde klassen van onze vluchtgegevens ook worden geladen. (piloot, copiloot,…)</a:t>
            </a:r>
          </a:p>
          <a:p>
            <a:r>
              <a:rPr lang="nl-BE" dirty="0"/>
              <a:t>Tracht de verschillende strategieën uit te proberen!</a:t>
            </a:r>
          </a:p>
        </p:txBody>
      </p:sp>
    </p:spTree>
    <p:extLst>
      <p:ext uri="{BB962C8B-B14F-4D97-AF65-F5344CB8AC3E}">
        <p14:creationId xmlns:p14="http://schemas.microsoft.com/office/powerpoint/2010/main" val="4079411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1293" y="201972"/>
            <a:ext cx="10515600" cy="794204"/>
          </a:xfrm>
        </p:spPr>
        <p:txBody>
          <a:bodyPr/>
          <a:lstStyle/>
          <a:p>
            <a:r>
              <a:rPr lang="nl-BE" dirty="0"/>
              <a:t>Data bewerken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18745" y="1068224"/>
            <a:ext cx="11400090" cy="5469309"/>
          </a:xfrm>
        </p:spPr>
        <p:txBody>
          <a:bodyPr>
            <a:normAutofit/>
          </a:bodyPr>
          <a:lstStyle/>
          <a:p>
            <a:r>
              <a:rPr lang="nl-BE" dirty="0"/>
              <a:t>Nadat objecten geladen hebben uit de database kunnen we die ook bewerken zoals elk ander object (uiteraard rekening houden met eventuele data restricties).</a:t>
            </a:r>
          </a:p>
          <a:p>
            <a:r>
              <a:rPr lang="nl-BE" dirty="0"/>
              <a:t>Daarna kunnen we deze wijzigingen uitvoeren in de database door de functie </a:t>
            </a:r>
            <a:r>
              <a:rPr lang="nl-BE" b="1" dirty="0" err="1"/>
              <a:t>SaveChanges</a:t>
            </a:r>
            <a:r>
              <a:rPr lang="nl-BE" dirty="0"/>
              <a:t>() aan te roepen.</a:t>
            </a:r>
          </a:p>
          <a:p>
            <a:pPr lvl="1"/>
            <a:r>
              <a:rPr lang="nl-BE" dirty="0"/>
              <a:t>De functie </a:t>
            </a:r>
            <a:r>
              <a:rPr lang="nl-BE" dirty="0" err="1"/>
              <a:t>SaveChanges</a:t>
            </a:r>
            <a:r>
              <a:rPr lang="nl-BE" dirty="0"/>
              <a:t>() voert </a:t>
            </a:r>
            <a:r>
              <a:rPr lang="nl-BE" b="1" dirty="0"/>
              <a:t>de nodige SQL </a:t>
            </a:r>
            <a:r>
              <a:rPr lang="nl-BE" b="1" dirty="0" err="1"/>
              <a:t>Insert</a:t>
            </a:r>
            <a:r>
              <a:rPr lang="nl-BE" b="1" dirty="0"/>
              <a:t>, delete of Update commando’s uit</a:t>
            </a:r>
            <a:r>
              <a:rPr lang="nl-BE" dirty="0"/>
              <a:t> om de gemaakte wijzigingen in de database uit te voeren.</a:t>
            </a:r>
          </a:p>
          <a:p>
            <a:pPr lvl="1"/>
            <a:r>
              <a:rPr lang="nl-BE" dirty="0"/>
              <a:t>Alle </a:t>
            </a:r>
            <a:r>
              <a:rPr lang="nl-BE" b="1" dirty="0"/>
              <a:t>wijzigingen sinds de vorige </a:t>
            </a:r>
            <a:r>
              <a:rPr lang="nl-BE" b="1" dirty="0" err="1"/>
              <a:t>SaveChanges</a:t>
            </a:r>
            <a:r>
              <a:rPr lang="nl-BE" b="1" dirty="0"/>
              <a:t>() </a:t>
            </a:r>
            <a:r>
              <a:rPr lang="nl-BE" dirty="0"/>
              <a:t>aanroep worden uitgevoerd.</a:t>
            </a:r>
          </a:p>
          <a:p>
            <a:pPr lvl="1"/>
            <a:r>
              <a:rPr lang="nl-BE" b="1" dirty="0"/>
              <a:t>Enkel de gewijzigde objecten </a:t>
            </a:r>
            <a:r>
              <a:rPr lang="nl-BE" dirty="0"/>
              <a:t>in onze </a:t>
            </a:r>
            <a:r>
              <a:rPr lang="nl-BE" dirty="0" err="1"/>
              <a:t>DbContext</a:t>
            </a:r>
            <a:r>
              <a:rPr lang="nl-BE" dirty="0"/>
              <a:t> datasets zullen worden gewijzigd.</a:t>
            </a:r>
          </a:p>
          <a:p>
            <a:r>
              <a:rPr lang="nl-BE" dirty="0"/>
              <a:t>De </a:t>
            </a:r>
            <a:r>
              <a:rPr lang="nl-BE" b="1" dirty="0" err="1"/>
              <a:t>ChangeTracker</a:t>
            </a:r>
            <a:r>
              <a:rPr lang="nl-BE" dirty="0"/>
              <a:t> die ingebouwd is in de </a:t>
            </a:r>
            <a:r>
              <a:rPr lang="nl-BE" dirty="0" err="1"/>
              <a:t>DbContext</a:t>
            </a:r>
            <a:r>
              <a:rPr lang="nl-BE" dirty="0"/>
              <a:t> klasse zorgt ervoor dat enkel voor de gewijzigde objecten een update script wordt aangemaakt.</a:t>
            </a:r>
          </a:p>
          <a:p>
            <a:r>
              <a:rPr lang="nl-BE" dirty="0"/>
              <a:t>Indien er meerdere wijzigingen zijn gemaakt, kunnen we echter niet kiezen welke wijzigingen opgeslagen worden. Het is alles of niets!</a:t>
            </a:r>
          </a:p>
        </p:txBody>
      </p:sp>
    </p:spTree>
    <p:extLst>
      <p:ext uri="{BB962C8B-B14F-4D97-AF65-F5344CB8AC3E}">
        <p14:creationId xmlns:p14="http://schemas.microsoft.com/office/powerpoint/2010/main" val="409973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Nieuwe records toevoegen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NL" dirty="0"/>
              <a:t>We maken eerst een nieuwe instantie van de gewenste modelklas.</a:t>
            </a:r>
          </a:p>
          <a:p>
            <a:r>
              <a:rPr lang="nl-NL" dirty="0"/>
              <a:t>Hier moeten alle vereiste properties worden ingevuld.</a:t>
            </a:r>
          </a:p>
          <a:p>
            <a:pPr lvl="1"/>
            <a:r>
              <a:rPr lang="nl-NL" dirty="0"/>
              <a:t>Nota: bij automatisch gegenereerde </a:t>
            </a:r>
            <a:r>
              <a:rPr lang="nl-NL" dirty="0" err="1"/>
              <a:t>ID’s</a:t>
            </a:r>
            <a:r>
              <a:rPr lang="nl-NL" dirty="0"/>
              <a:t> moet er geen waarde worden ingevuld</a:t>
            </a:r>
          </a:p>
          <a:p>
            <a:r>
              <a:rPr lang="nl-NL" dirty="0"/>
              <a:t>Daarna voegen we de nieuwe klasse toe via De </a:t>
            </a:r>
            <a:r>
              <a:rPr lang="nl-NL" dirty="0" err="1"/>
              <a:t>Add</a:t>
            </a:r>
            <a:r>
              <a:rPr lang="nl-NL" dirty="0"/>
              <a:t>() methode in de </a:t>
            </a:r>
            <a:r>
              <a:rPr lang="nl-NL" dirty="0" err="1"/>
              <a:t>DbContext</a:t>
            </a:r>
            <a:r>
              <a:rPr lang="nl-NL" dirty="0"/>
              <a:t> of rechtstreeks in de </a:t>
            </a:r>
            <a:r>
              <a:rPr lang="nl-NL" dirty="0" err="1"/>
              <a:t>DbSet</a:t>
            </a:r>
            <a:r>
              <a:rPr lang="nl-NL" dirty="0"/>
              <a:t>&lt;T&gt; collectie waartoe onze modelklasse behoort.</a:t>
            </a:r>
          </a:p>
          <a:p>
            <a:r>
              <a:rPr lang="nl-NL" dirty="0"/>
              <a:t>De database zal worden geüpdatet nadat we de </a:t>
            </a:r>
            <a:r>
              <a:rPr lang="nl-NL" dirty="0" err="1"/>
              <a:t>SaveChanges</a:t>
            </a:r>
            <a:r>
              <a:rPr lang="nl-NL" dirty="0"/>
              <a:t>() functie hebben aangeroepen.</a:t>
            </a:r>
          </a:p>
          <a:p>
            <a:endParaRPr lang="nl-BE" dirty="0"/>
          </a:p>
        </p:txBody>
      </p:sp>
    </p:spTree>
    <p:extLst>
      <p:ext uri="{BB962C8B-B14F-4D97-AF65-F5344CB8AC3E}">
        <p14:creationId xmlns:p14="http://schemas.microsoft.com/office/powerpoint/2010/main" val="351457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10198" y="133606"/>
            <a:ext cx="10515600" cy="695336"/>
          </a:xfrm>
        </p:spPr>
        <p:txBody>
          <a:bodyPr/>
          <a:lstStyle/>
          <a:p>
            <a:r>
              <a:rPr lang="nl-BE" dirty="0"/>
              <a:t>Records verwijderen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10198" y="828942"/>
            <a:ext cx="11545368" cy="5828232"/>
          </a:xfrm>
        </p:spPr>
        <p:txBody>
          <a:bodyPr>
            <a:normAutofit/>
          </a:bodyPr>
          <a:lstStyle/>
          <a:p>
            <a:r>
              <a:rPr lang="nl-BE" dirty="0"/>
              <a:t>Om records te verwijderen gebruiken we de </a:t>
            </a:r>
            <a:r>
              <a:rPr lang="nl-BE" dirty="0" err="1"/>
              <a:t>Remove</a:t>
            </a:r>
            <a:r>
              <a:rPr lang="nl-BE" dirty="0"/>
              <a:t>() functie van de </a:t>
            </a:r>
            <a:r>
              <a:rPr lang="nl-BE" dirty="0" err="1"/>
              <a:t>DbContext</a:t>
            </a:r>
            <a:r>
              <a:rPr lang="nl-BE" dirty="0"/>
              <a:t> klasse of van de </a:t>
            </a:r>
            <a:r>
              <a:rPr lang="nl-BE" dirty="0" err="1"/>
              <a:t>DbSet</a:t>
            </a:r>
            <a:r>
              <a:rPr lang="nl-BE" dirty="0"/>
              <a:t>&lt;T&gt; klasse.</a:t>
            </a:r>
          </a:p>
          <a:p>
            <a:r>
              <a:rPr lang="nl-BE" dirty="0"/>
              <a:t>De </a:t>
            </a:r>
            <a:r>
              <a:rPr lang="nl-BE" dirty="0" err="1"/>
              <a:t>Remove</a:t>
            </a:r>
            <a:r>
              <a:rPr lang="nl-BE" dirty="0"/>
              <a:t>() functie verwijdert de geladen modelklasse van de database nadat we de </a:t>
            </a:r>
            <a:r>
              <a:rPr lang="nl-BE" dirty="0" err="1"/>
              <a:t>SaveChanges</a:t>
            </a:r>
            <a:r>
              <a:rPr lang="nl-BE" dirty="0"/>
              <a:t>() functie hebben aangeroepen.</a:t>
            </a:r>
          </a:p>
          <a:p>
            <a:pPr marL="914400" lvl="2" indent="0">
              <a:buNone/>
            </a:pP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p=</a:t>
            </a:r>
            <a:r>
              <a:rPr lang="en-US" sz="1600" dirty="0" err="1">
                <a:solidFill>
                  <a:srgbClr val="000000"/>
                </a:solidFill>
                <a:latin typeface="Consolas" panose="020B0609020204030204" pitchFamily="49" charset="0"/>
              </a:rPr>
              <a:t>Context.PersonSet.Find</a:t>
            </a:r>
            <a:r>
              <a:rPr lang="en-US" sz="1600" dirty="0">
                <a:solidFill>
                  <a:srgbClr val="000000"/>
                </a:solidFill>
                <a:latin typeface="Consolas" panose="020B0609020204030204" pitchFamily="49" charset="0"/>
              </a:rPr>
              <a:t>(id);</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(p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Context.PersonSet.Remove</a:t>
            </a:r>
            <a:r>
              <a:rPr lang="en-US" sz="1600" dirty="0">
                <a:solidFill>
                  <a:srgbClr val="000000"/>
                </a:solidFill>
                <a:latin typeface="Consolas" panose="020B0609020204030204" pitchFamily="49" charset="0"/>
              </a:rPr>
              <a:t>(p);</a:t>
            </a:r>
          </a:p>
          <a:p>
            <a:pPr marL="914400" lvl="2" indent="0">
              <a:buNone/>
            </a:pPr>
            <a:r>
              <a:rPr lang="en-US" sz="1600" dirty="0">
                <a:solidFill>
                  <a:srgbClr val="000000"/>
                </a:solidFill>
                <a:latin typeface="Consolas" panose="020B0609020204030204" pitchFamily="49" charset="0"/>
              </a:rPr>
              <a:t>}</a:t>
            </a:r>
          </a:p>
          <a:p>
            <a:pPr marL="914400" lvl="2" indent="0">
              <a:buNone/>
            </a:pPr>
            <a:r>
              <a:rPr lang="en-US" sz="1600" dirty="0" err="1">
                <a:solidFill>
                  <a:srgbClr val="000000"/>
                </a:solidFill>
                <a:latin typeface="Consolas" panose="020B0609020204030204" pitchFamily="49" charset="0"/>
              </a:rPr>
              <a:t>Context.SaveChanges</a:t>
            </a:r>
            <a:r>
              <a:rPr lang="en-US" sz="1600" dirty="0">
                <a:solidFill>
                  <a:srgbClr val="000000"/>
                </a:solidFill>
                <a:latin typeface="Consolas" panose="020B0609020204030204" pitchFamily="49" charset="0"/>
              </a:rPr>
              <a:t>();</a:t>
            </a:r>
          </a:p>
          <a:p>
            <a:r>
              <a:rPr lang="nl-BE" dirty="0"/>
              <a:t>We kunnen in plaats van het hele object eerst te laden ook een </a:t>
            </a:r>
            <a:r>
              <a:rPr lang="nl-BE" b="1" dirty="0"/>
              <a:t>dummy object</a:t>
            </a:r>
            <a:r>
              <a:rPr lang="nl-BE" dirty="0"/>
              <a:t> aanmaken met dezelfde </a:t>
            </a:r>
            <a:r>
              <a:rPr lang="nl-BE" dirty="0" err="1"/>
              <a:t>primary</a:t>
            </a:r>
            <a:r>
              <a:rPr lang="nl-BE" dirty="0"/>
              <a:t> </a:t>
            </a:r>
            <a:r>
              <a:rPr lang="nl-BE" dirty="0" err="1"/>
              <a:t>key</a:t>
            </a:r>
            <a:r>
              <a:rPr lang="nl-BE" dirty="0"/>
              <a:t> als het te deleten object en dit linken aan de context met de </a:t>
            </a:r>
            <a:r>
              <a:rPr lang="nl-BE" b="1" dirty="0" err="1"/>
              <a:t>Attach</a:t>
            </a:r>
            <a:r>
              <a:rPr lang="nl-BE" dirty="0"/>
              <a:t>() functie.</a:t>
            </a:r>
          </a:p>
          <a:p>
            <a:pPr marL="914400" lvl="2" indent="0">
              <a:buNone/>
            </a:pP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p=new Person(){ </a:t>
            </a:r>
            <a:r>
              <a:rPr lang="en-US" sz="1600" dirty="0" err="1">
                <a:solidFill>
                  <a:srgbClr val="000000"/>
                </a:solidFill>
                <a:latin typeface="Consolas" panose="020B0609020204030204" pitchFamily="49" charset="0"/>
              </a:rPr>
              <a:t>PersonID</a:t>
            </a:r>
            <a:r>
              <a:rPr lang="en-US" sz="1600" dirty="0">
                <a:solidFill>
                  <a:srgbClr val="000000"/>
                </a:solidFill>
                <a:latin typeface="Consolas" panose="020B0609020204030204" pitchFamily="49" charset="0"/>
              </a:rPr>
              <a:t> = 1234 };</a:t>
            </a:r>
          </a:p>
          <a:p>
            <a:pPr marL="914400" lvl="2" indent="0">
              <a:buNone/>
            </a:pPr>
            <a:r>
              <a:rPr lang="en-US" sz="1600" dirty="0" err="1">
                <a:solidFill>
                  <a:srgbClr val="000000"/>
                </a:solidFill>
                <a:latin typeface="Consolas" panose="020B0609020204030204" pitchFamily="49" charset="0"/>
              </a:rPr>
              <a:t>Context.</a:t>
            </a:r>
            <a:r>
              <a:rPr lang="en-US" sz="1600" b="1" dirty="0" err="1">
                <a:solidFill>
                  <a:srgbClr val="000000"/>
                </a:solidFill>
                <a:latin typeface="Consolas" panose="020B0609020204030204" pitchFamily="49" charset="0"/>
              </a:rPr>
              <a:t>Attach</a:t>
            </a:r>
            <a:r>
              <a:rPr lang="en-US" sz="1600" dirty="0">
                <a:solidFill>
                  <a:srgbClr val="000000"/>
                </a:solidFill>
                <a:latin typeface="Consolas" panose="020B0609020204030204" pitchFamily="49" charset="0"/>
              </a:rPr>
              <a:t>(p);</a:t>
            </a:r>
          </a:p>
          <a:p>
            <a:pPr marL="914400" lvl="2" indent="0">
              <a:buNone/>
            </a:pPr>
            <a:r>
              <a:rPr lang="en-US" sz="1600" dirty="0" err="1">
                <a:solidFill>
                  <a:srgbClr val="000000"/>
                </a:solidFill>
                <a:latin typeface="Consolas" panose="020B0609020204030204" pitchFamily="49" charset="0"/>
              </a:rPr>
              <a:t>Context.PersonSet.Remove</a:t>
            </a:r>
            <a:r>
              <a:rPr lang="en-US" sz="1600" dirty="0">
                <a:solidFill>
                  <a:srgbClr val="000000"/>
                </a:solidFill>
                <a:latin typeface="Consolas" panose="020B0609020204030204" pitchFamily="49" charset="0"/>
              </a:rPr>
              <a:t>(p);</a:t>
            </a:r>
          </a:p>
          <a:p>
            <a:pPr marL="914400" lvl="2" indent="0">
              <a:buNone/>
            </a:pPr>
            <a:r>
              <a:rPr lang="en-US" sz="1600" dirty="0" err="1">
                <a:solidFill>
                  <a:srgbClr val="000000"/>
                </a:solidFill>
                <a:latin typeface="Consolas" panose="020B0609020204030204" pitchFamily="49" charset="0"/>
              </a:rPr>
              <a:t>Context.SaveChanges</a:t>
            </a:r>
            <a:r>
              <a:rPr lang="en-US" sz="1600"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512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27609"/>
            <a:ext cx="10515600" cy="794204"/>
          </a:xfrm>
        </p:spPr>
        <p:txBody>
          <a:bodyPr/>
          <a:lstStyle/>
          <a:p>
            <a:r>
              <a:rPr lang="nl-NL" dirty="0"/>
              <a:t>Sterke punten van </a:t>
            </a:r>
            <a:r>
              <a:rPr lang="nl-NL" dirty="0" err="1"/>
              <a:t>Entity</a:t>
            </a:r>
            <a:r>
              <a:rPr lang="nl-NL" dirty="0"/>
              <a:t> Framework</a:t>
            </a:r>
            <a:r>
              <a:rPr lang="nl-BE" dirty="0"/>
              <a: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021813"/>
            <a:ext cx="10515600" cy="5608577"/>
          </a:xfrm>
        </p:spPr>
        <p:txBody>
          <a:bodyPr>
            <a:normAutofit/>
          </a:bodyPr>
          <a:lstStyle/>
          <a:p>
            <a:r>
              <a:rPr lang="nl-NL" dirty="0"/>
              <a:t>Hoge abstractie voor productiviteit: Ontwikkelaars werken direct met objecten, wat leidt tot minder code en minder kans op fouten.</a:t>
            </a:r>
          </a:p>
          <a:p>
            <a:r>
              <a:rPr lang="nl-NL" dirty="0"/>
              <a:t>LINQ-integratie: LINQ biedt een krachtige en type-veilige manier om queries te maken zonder SQL te schrijven. EF vertaalt LINQ-</a:t>
            </a:r>
            <a:r>
              <a:rPr lang="nl-NL" dirty="0" err="1"/>
              <a:t>queries</a:t>
            </a:r>
            <a:r>
              <a:rPr lang="nl-NL" dirty="0"/>
              <a:t> naar geoptimaliseerde SQL voor de onderliggende database.</a:t>
            </a:r>
          </a:p>
          <a:p>
            <a:r>
              <a:rPr lang="nl-NL" dirty="0"/>
              <a:t>Automatic change tracking: EF houdt automatisch bij welke objecten zijn gewijzigd, waardoor updates automatisch worden doorgevoerd zonder dat ontwikkelaars handmatig alle wijzigingen moeten maken.</a:t>
            </a:r>
          </a:p>
          <a:p>
            <a:r>
              <a:rPr lang="nl-NL" dirty="0"/>
              <a:t>Geavanceerde </a:t>
            </a:r>
            <a:r>
              <a:rPr lang="en-US" dirty="0"/>
              <a:t>caching</a:t>
            </a:r>
            <a:r>
              <a:rPr lang="nl-NL" dirty="0"/>
              <a:t> en query optimalisatie: EF bevat ingebouwde caching en slimme query-optimalisatie, wat resulteert in verbeterde prestaties bij complexe gegevensmodellen.</a:t>
            </a:r>
            <a:endParaRPr lang="nl-BE" dirty="0"/>
          </a:p>
        </p:txBody>
      </p:sp>
    </p:spTree>
    <p:extLst>
      <p:ext uri="{BB962C8B-B14F-4D97-AF65-F5344CB8AC3E}">
        <p14:creationId xmlns:p14="http://schemas.microsoft.com/office/powerpoint/2010/main" val="3416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572509-B97A-1C1C-17E4-2A68F18D1D2E}"/>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3831CC0-1BB8-076B-42EB-9403542FC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tore filled with lots of tall buildings&#10;&#10;Description automatically generated">
            <a:extLst>
              <a:ext uri="{FF2B5EF4-FFF2-40B4-BE49-F238E27FC236}">
                <a16:creationId xmlns:a16="http://schemas.microsoft.com/office/drawing/2014/main" id="{C337C494-CA89-B31C-8D83-E0EBB2082110}"/>
              </a:ext>
            </a:extLst>
          </p:cNvPr>
          <p:cNvPicPr>
            <a:picLocks noChangeAspect="1"/>
          </p:cNvPicPr>
          <p:nvPr/>
        </p:nvPicPr>
        <p:blipFill rotWithShape="1">
          <a:blip r:embed="rId2">
            <a:extLst>
              <a:ext uri="{28A0092B-C50C-407E-A947-70E740481C1C}">
                <a14:useLocalDpi xmlns:a14="http://schemas.microsoft.com/office/drawing/2010/main" val="0"/>
              </a:ext>
            </a:extLst>
          </a:blip>
          <a:srcRect t="48216" r="9091"/>
          <a:stretch/>
        </p:blipFill>
        <p:spPr>
          <a:xfrm>
            <a:off x="20" y="10"/>
            <a:ext cx="12191981" cy="6857990"/>
          </a:xfrm>
          <a:prstGeom prst="rect">
            <a:avLst/>
          </a:prstGeom>
        </p:spPr>
      </p:pic>
      <p:sp>
        <p:nvSpPr>
          <p:cNvPr id="39" name="Rectangle 38">
            <a:extLst>
              <a:ext uri="{FF2B5EF4-FFF2-40B4-BE49-F238E27FC236}">
                <a16:creationId xmlns:a16="http://schemas.microsoft.com/office/drawing/2014/main" id="{5E639736-84B4-976D-2AB1-48891E6B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A5CAD269-2853-9AFF-EA63-0594AE1583EF}"/>
              </a:ext>
            </a:extLst>
          </p:cNvPr>
          <p:cNvSpPr txBox="1">
            <a:spLocks/>
          </p:cNvSpPr>
          <p:nvPr/>
        </p:nvSpPr>
        <p:spPr>
          <a:xfrm>
            <a:off x="404553" y="3091928"/>
            <a:ext cx="9078562"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dirty="0"/>
              <a:t>Repository pattern</a:t>
            </a:r>
          </a:p>
        </p:txBody>
      </p:sp>
      <p:sp>
        <p:nvSpPr>
          <p:cNvPr id="41" name="Rectangle: Rounded Corners 40">
            <a:extLst>
              <a:ext uri="{FF2B5EF4-FFF2-40B4-BE49-F238E27FC236}">
                <a16:creationId xmlns:a16="http://schemas.microsoft.com/office/drawing/2014/main" id="{73E90384-F399-36F3-933E-09F4886A0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124285"/>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0378" y="93655"/>
            <a:ext cx="10515600" cy="794204"/>
          </a:xfrm>
        </p:spPr>
        <p:txBody>
          <a:bodyPr/>
          <a:lstStyle/>
          <a:p>
            <a:r>
              <a:rPr lang="nl-BE" dirty="0" err="1"/>
              <a:t>Repository</a:t>
            </a:r>
            <a:r>
              <a:rPr lang="nl-BE" dirty="0"/>
              <a:t> </a:t>
            </a:r>
            <a:r>
              <a:rPr lang="nl-BE" dirty="0" err="1"/>
              <a:t>Pattern</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378" y="948583"/>
            <a:ext cx="11553914" cy="5665861"/>
          </a:xfrm>
        </p:spPr>
        <p:txBody>
          <a:bodyPr>
            <a:normAutofit/>
          </a:bodyPr>
          <a:lstStyle/>
          <a:p>
            <a:r>
              <a:rPr lang="nl-NL" dirty="0"/>
              <a:t>Een repository </a:t>
            </a:r>
            <a:r>
              <a:rPr lang="nl-NL" dirty="0" err="1"/>
              <a:t>pattern</a:t>
            </a:r>
            <a:r>
              <a:rPr lang="nl-NL" dirty="0"/>
              <a:t> definieert een class of interface die gebruikt wordt als een “opslagplaats” voor gegevens. </a:t>
            </a:r>
          </a:p>
          <a:p>
            <a:r>
              <a:rPr lang="nl-NL" dirty="0"/>
              <a:t>Deze opslagplaats bevat </a:t>
            </a:r>
            <a:r>
              <a:rPr lang="nl-NL" b="1" dirty="0"/>
              <a:t>methoden</a:t>
            </a:r>
            <a:r>
              <a:rPr lang="nl-NL" dirty="0"/>
              <a:t> voor het </a:t>
            </a:r>
            <a:r>
              <a:rPr lang="nl-NL" b="1" dirty="0"/>
              <a:t>opslaan, ophalen, bijwerken en verwijderen</a:t>
            </a:r>
            <a:r>
              <a:rPr lang="nl-NL" dirty="0"/>
              <a:t> van gegevens (CRUD), zonder dat de applicatie </a:t>
            </a:r>
            <a:r>
              <a:rPr lang="nl-NL" b="1" dirty="0"/>
              <a:t>direct met de database werkt</a:t>
            </a:r>
            <a:r>
              <a:rPr lang="nl-NL" dirty="0"/>
              <a:t>. </a:t>
            </a:r>
          </a:p>
          <a:p>
            <a:r>
              <a:rPr lang="nl-NL" dirty="0"/>
              <a:t>De repository gedraagt zich als een virtuele verzameling van gegevensobjecten waarop de applicatielogica kan vertrouwen, alsof het om een virtuele verzameling van gegevens gaat.</a:t>
            </a:r>
            <a:endParaRPr lang="nl-BE" dirty="0"/>
          </a:p>
        </p:txBody>
      </p:sp>
    </p:spTree>
    <p:extLst>
      <p:ext uri="{BB962C8B-B14F-4D97-AF65-F5344CB8AC3E}">
        <p14:creationId xmlns:p14="http://schemas.microsoft.com/office/powerpoint/2010/main" val="41185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D7D66-DE0B-0AE5-9BB9-65DA840E248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497C6A5-994B-EE19-D588-34019097F637}"/>
              </a:ext>
            </a:extLst>
          </p:cNvPr>
          <p:cNvSpPr>
            <a:spLocks noGrp="1"/>
          </p:cNvSpPr>
          <p:nvPr>
            <p:ph type="title"/>
          </p:nvPr>
        </p:nvSpPr>
        <p:spPr>
          <a:xfrm>
            <a:off x="350378" y="93655"/>
            <a:ext cx="10515600" cy="794204"/>
          </a:xfrm>
        </p:spPr>
        <p:txBody>
          <a:bodyPr/>
          <a:lstStyle/>
          <a:p>
            <a:r>
              <a:rPr lang="nl-NL" dirty="0"/>
              <a:t>Waarom een Repository gebruiken?</a:t>
            </a:r>
            <a:endParaRPr lang="nl-BE" dirty="0"/>
          </a:p>
        </p:txBody>
      </p:sp>
      <p:sp>
        <p:nvSpPr>
          <p:cNvPr id="3" name="Tijdelijke aanduiding voor inhoud 2">
            <a:extLst>
              <a:ext uri="{FF2B5EF4-FFF2-40B4-BE49-F238E27FC236}">
                <a16:creationId xmlns:a16="http://schemas.microsoft.com/office/drawing/2014/main" id="{659643A0-99DF-2EA3-4B9D-C6CE163797AA}"/>
              </a:ext>
            </a:extLst>
          </p:cNvPr>
          <p:cNvSpPr>
            <a:spLocks noGrp="1"/>
          </p:cNvSpPr>
          <p:nvPr>
            <p:ph idx="1"/>
          </p:nvPr>
        </p:nvSpPr>
        <p:spPr>
          <a:xfrm>
            <a:off x="350378" y="948583"/>
            <a:ext cx="11553914" cy="5665861"/>
          </a:xfrm>
        </p:spPr>
        <p:txBody>
          <a:bodyPr>
            <a:normAutofit/>
          </a:bodyPr>
          <a:lstStyle/>
          <a:p>
            <a:r>
              <a:rPr lang="nl-NL" dirty="0"/>
              <a:t>De belangrijkste redenen zijn:</a:t>
            </a:r>
          </a:p>
          <a:p>
            <a:pPr lvl="1"/>
            <a:r>
              <a:rPr lang="nl-NL" dirty="0"/>
              <a:t>Losse koppeling: </a:t>
            </a:r>
          </a:p>
          <a:p>
            <a:pPr marL="914400" lvl="2" indent="0">
              <a:buNone/>
            </a:pPr>
            <a:r>
              <a:rPr lang="nl-NL" sz="2400" dirty="0"/>
              <a:t>Door de database-logica te isoleren in een repository kunnen applicatieonderdelen onafhankelijk van de database werken. Dit maakt de code minder afhankelijk van specifieke databases en maakt het gemakkelijker om van database te wisselen.</a:t>
            </a:r>
            <a:endParaRPr lang="nl-NL" dirty="0"/>
          </a:p>
          <a:p>
            <a:pPr lvl="1"/>
            <a:r>
              <a:rPr lang="nl-NL" dirty="0"/>
              <a:t>Testbaarheid: </a:t>
            </a:r>
          </a:p>
          <a:p>
            <a:pPr marL="914400" lvl="2" indent="0">
              <a:buNone/>
            </a:pPr>
            <a:r>
              <a:rPr lang="nl-NL" sz="2400" dirty="0"/>
              <a:t>Het gebruik van </a:t>
            </a:r>
            <a:r>
              <a:rPr lang="nl-NL" sz="2400" dirty="0" err="1"/>
              <a:t>repositories</a:t>
            </a:r>
            <a:r>
              <a:rPr lang="nl-NL" sz="2400" dirty="0"/>
              <a:t> maakt het eenvoudiger om de code te testen, vooral bij eenheden die normaal gesproken afhankelijk zijn van een database. Met een repository kun je gemakkelijk een "</a:t>
            </a:r>
            <a:r>
              <a:rPr lang="nl-NL" sz="2400" dirty="0" err="1"/>
              <a:t>mock</a:t>
            </a:r>
            <a:r>
              <a:rPr lang="nl-NL" sz="2400" dirty="0"/>
              <a:t>" of in-memory versie maken voor tests.</a:t>
            </a:r>
            <a:endParaRPr lang="nl-NL" dirty="0"/>
          </a:p>
          <a:p>
            <a:pPr lvl="1"/>
            <a:r>
              <a:rPr lang="nl-NL" dirty="0"/>
              <a:t>Single </a:t>
            </a:r>
            <a:r>
              <a:rPr lang="nl-NL" dirty="0" err="1"/>
              <a:t>Responsibility</a:t>
            </a:r>
            <a:r>
              <a:rPr lang="nl-NL" dirty="0"/>
              <a:t> </a:t>
            </a:r>
            <a:r>
              <a:rPr lang="nl-NL" dirty="0" err="1"/>
              <a:t>Principle</a:t>
            </a:r>
            <a:r>
              <a:rPr lang="nl-NL" dirty="0"/>
              <a:t> (SRP): </a:t>
            </a:r>
          </a:p>
          <a:p>
            <a:pPr marL="914400" lvl="2" indent="0">
              <a:buNone/>
            </a:pPr>
            <a:r>
              <a:rPr lang="nl-NL" sz="2400" dirty="0"/>
              <a:t>Het </a:t>
            </a:r>
            <a:r>
              <a:rPr lang="nl-NL" sz="2400" dirty="0" err="1"/>
              <a:t>repository</a:t>
            </a:r>
            <a:r>
              <a:rPr lang="nl-NL" sz="2400" dirty="0"/>
              <a:t>-patroon volgt de SRP-principe omdat het zorgt dat de data laag verantwoordelijk is voor gegevensbeheer, terwijl de applicatielogica gescheiden blijft.</a:t>
            </a:r>
            <a:endParaRPr lang="nl-NL" dirty="0"/>
          </a:p>
          <a:p>
            <a:pPr lvl="1"/>
            <a:endParaRPr lang="nl-NL" dirty="0"/>
          </a:p>
          <a:p>
            <a:pPr lvl="1"/>
            <a:endParaRPr lang="nl-BE" dirty="0"/>
          </a:p>
        </p:txBody>
      </p:sp>
    </p:spTree>
    <p:extLst>
      <p:ext uri="{BB962C8B-B14F-4D97-AF65-F5344CB8AC3E}">
        <p14:creationId xmlns:p14="http://schemas.microsoft.com/office/powerpoint/2010/main" val="143516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4E848-FC3F-36D9-7488-27CDB565F6A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720BFC-AE87-ED5D-A5BB-CC109501C08B}"/>
              </a:ext>
            </a:extLst>
          </p:cNvPr>
          <p:cNvSpPr>
            <a:spLocks noGrp="1"/>
          </p:cNvSpPr>
          <p:nvPr>
            <p:ph type="title"/>
          </p:nvPr>
        </p:nvSpPr>
        <p:spPr>
          <a:xfrm>
            <a:off x="350378" y="93655"/>
            <a:ext cx="10515600" cy="794204"/>
          </a:xfrm>
        </p:spPr>
        <p:txBody>
          <a:bodyPr/>
          <a:lstStyle/>
          <a:p>
            <a:r>
              <a:rPr lang="nl-BE" dirty="0"/>
              <a:t>Repository </a:t>
            </a:r>
            <a:r>
              <a:rPr lang="nl-BE" dirty="0" err="1"/>
              <a:t>Pattern</a:t>
            </a:r>
            <a:r>
              <a:rPr lang="nl-BE" dirty="0"/>
              <a:t> : voor en nadelen</a:t>
            </a:r>
          </a:p>
        </p:txBody>
      </p:sp>
      <p:sp>
        <p:nvSpPr>
          <p:cNvPr id="3" name="Tijdelijke aanduiding voor inhoud 2">
            <a:extLst>
              <a:ext uri="{FF2B5EF4-FFF2-40B4-BE49-F238E27FC236}">
                <a16:creationId xmlns:a16="http://schemas.microsoft.com/office/drawing/2014/main" id="{01E85B2B-C989-6574-102C-5D6C3AE94B66}"/>
              </a:ext>
            </a:extLst>
          </p:cNvPr>
          <p:cNvSpPr>
            <a:spLocks noGrp="1"/>
          </p:cNvSpPr>
          <p:nvPr>
            <p:ph idx="1"/>
          </p:nvPr>
        </p:nvSpPr>
        <p:spPr>
          <a:xfrm>
            <a:off x="350377" y="948583"/>
            <a:ext cx="11674845" cy="5815762"/>
          </a:xfrm>
        </p:spPr>
        <p:txBody>
          <a:bodyPr>
            <a:normAutofit fontScale="92500" lnSpcReduction="10000"/>
          </a:bodyPr>
          <a:lstStyle/>
          <a:p>
            <a:r>
              <a:rPr lang="nl-NL" dirty="0"/>
              <a:t>Voordelen: </a:t>
            </a:r>
          </a:p>
          <a:p>
            <a:pPr lvl="1"/>
            <a:r>
              <a:rPr lang="nl-NL" dirty="0"/>
              <a:t>Afzondering van logica en gegevensopslag: </a:t>
            </a:r>
          </a:p>
          <a:p>
            <a:pPr lvl="2"/>
            <a:r>
              <a:rPr lang="nl-NL" dirty="0"/>
              <a:t>De applicatielogica hoeft niet te weten hoe de gegevens worden opgeslagen of opgehaald.</a:t>
            </a:r>
          </a:p>
          <a:p>
            <a:pPr lvl="1"/>
            <a:r>
              <a:rPr lang="nl-NL" dirty="0"/>
              <a:t>Betere testbaarheid: </a:t>
            </a:r>
          </a:p>
          <a:p>
            <a:pPr lvl="2"/>
            <a:r>
              <a:rPr lang="nl-NL" dirty="0"/>
              <a:t>Mock- of in-memory </a:t>
            </a:r>
            <a:r>
              <a:rPr lang="nl-NL" dirty="0" err="1"/>
              <a:t>repositories</a:t>
            </a:r>
            <a:r>
              <a:rPr lang="nl-NL" dirty="0"/>
              <a:t> kunnen eenvoudig worden gemaakt om businesslogica te testen.</a:t>
            </a:r>
          </a:p>
          <a:p>
            <a:pPr lvl="1"/>
            <a:r>
              <a:rPr lang="nl-NL" dirty="0"/>
              <a:t>Eenvoudige wijzigingen in datatoegang: </a:t>
            </a:r>
          </a:p>
          <a:p>
            <a:pPr lvl="2"/>
            <a:r>
              <a:rPr lang="nl-NL" dirty="0"/>
              <a:t>Het is makkelijk om over te schakelen naar een andere </a:t>
            </a:r>
            <a:r>
              <a:rPr lang="nl-NL" dirty="0" err="1"/>
              <a:t>datalaag</a:t>
            </a:r>
            <a:r>
              <a:rPr lang="nl-NL" dirty="0"/>
              <a:t>, zoals een </a:t>
            </a:r>
            <a:r>
              <a:rPr lang="nl-NL" dirty="0" err="1"/>
              <a:t>NoSQL</a:t>
            </a:r>
            <a:r>
              <a:rPr lang="nl-NL" dirty="0"/>
              <a:t>-database of een API, zonder dat de rest van de applicatie moet worden aangepast.</a:t>
            </a:r>
          </a:p>
          <a:p>
            <a:r>
              <a:rPr lang="nl-NL" dirty="0"/>
              <a:t>Nadelen </a:t>
            </a:r>
          </a:p>
          <a:p>
            <a:pPr lvl="1"/>
            <a:r>
              <a:rPr lang="nl-NL" dirty="0"/>
              <a:t>Overbodige abstractie: </a:t>
            </a:r>
          </a:p>
          <a:p>
            <a:pPr lvl="2"/>
            <a:r>
              <a:rPr lang="nl-NL" dirty="0"/>
              <a:t>In kleinere projecten kan een repository </a:t>
            </a:r>
            <a:r>
              <a:rPr lang="nl-NL" dirty="0" err="1"/>
              <a:t>pattern</a:t>
            </a:r>
            <a:r>
              <a:rPr lang="nl-NL" dirty="0"/>
              <a:t> onnodige complexiteit toevoegen.</a:t>
            </a:r>
          </a:p>
          <a:p>
            <a:pPr lvl="1"/>
            <a:r>
              <a:rPr lang="nl-NL" dirty="0"/>
              <a:t>Mogelijke prestatieproblemen: </a:t>
            </a:r>
          </a:p>
          <a:p>
            <a:pPr lvl="2"/>
            <a:r>
              <a:rPr lang="nl-NL" dirty="0"/>
              <a:t>Afhankelijk van de implementatie kan een repository </a:t>
            </a:r>
            <a:r>
              <a:rPr lang="nl-NL" dirty="0" err="1"/>
              <a:t>pattern</a:t>
            </a:r>
            <a:r>
              <a:rPr lang="nl-NL" dirty="0"/>
              <a:t> leiden tot minder efficiënte database-interacties.</a:t>
            </a:r>
          </a:p>
          <a:p>
            <a:pPr lvl="1"/>
            <a:r>
              <a:rPr lang="nl-NL" dirty="0"/>
              <a:t>Moeilijk bij complexe queries: </a:t>
            </a:r>
          </a:p>
          <a:p>
            <a:pPr lvl="2"/>
            <a:r>
              <a:rPr lang="nl-NL" dirty="0"/>
              <a:t>Bij ingewikkelde queries, vooral met meerdere entiteiten, kan het moeilijk zijn om een repository </a:t>
            </a:r>
            <a:r>
              <a:rPr lang="nl-NL" dirty="0" err="1"/>
              <a:t>pattern</a:t>
            </a:r>
            <a:r>
              <a:rPr lang="nl-NL" dirty="0"/>
              <a:t> toe te passen zonder SQL te schrijven.</a:t>
            </a:r>
            <a:endParaRPr lang="nl-BE" dirty="0"/>
          </a:p>
        </p:txBody>
      </p:sp>
    </p:spTree>
    <p:extLst>
      <p:ext uri="{BB962C8B-B14F-4D97-AF65-F5344CB8AC3E}">
        <p14:creationId xmlns:p14="http://schemas.microsoft.com/office/powerpoint/2010/main" val="2651483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CDBC40-A189-4F8A-87B0-076139461CEE}"/>
              </a:ext>
            </a:extLst>
          </p:cNvPr>
          <p:cNvPicPr>
            <a:picLocks noChangeAspect="1"/>
          </p:cNvPicPr>
          <p:nvPr/>
        </p:nvPicPr>
        <p:blipFill rotWithShape="1">
          <a:blip r:embed="rId2">
            <a:alphaModFix amt="40000"/>
          </a:blip>
          <a:srcRect t="6277" b="9453"/>
          <a:stretch/>
        </p:blipFill>
        <p:spPr>
          <a:xfrm>
            <a:off x="20" y="1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41249" y="941832"/>
            <a:ext cx="10506456" cy="2057400"/>
          </a:xfrm>
        </p:spPr>
        <p:txBody>
          <a:bodyPr anchor="b">
            <a:normAutofit/>
          </a:bodyPr>
          <a:lstStyle/>
          <a:p>
            <a:r>
              <a:rPr lang="nl-BE" sz="5000" dirty="0"/>
              <a:t>Labo</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41248" y="3502152"/>
            <a:ext cx="10506456" cy="2670048"/>
          </a:xfrm>
        </p:spPr>
        <p:txBody>
          <a:bodyPr>
            <a:normAutofit/>
          </a:bodyPr>
          <a:lstStyle/>
          <a:p>
            <a:r>
              <a:rPr lang="nl-BE" sz="1700"/>
              <a:t>Vluchtgegevens moeten gewijzigd kunnen worden.</a:t>
            </a:r>
          </a:p>
          <a:p>
            <a:pPr lvl="1"/>
            <a:r>
              <a:rPr lang="nl-BE" sz="1700"/>
              <a:t>Maak functies waarin we de vluchtgegevens kunnen aanpassen en opslaan in de database.</a:t>
            </a:r>
          </a:p>
          <a:p>
            <a:r>
              <a:rPr lang="nl-BE" sz="1700"/>
              <a:t>Zorg nu ook dat we nieuwe vluchten kunnen inboeken.</a:t>
            </a:r>
          </a:p>
          <a:p>
            <a:pPr lvl="1"/>
            <a:r>
              <a:rPr lang="nl-BE" sz="1700"/>
              <a:t>Vluchten moeten een piloot &amp; een copiloot toegewezen krijgen</a:t>
            </a:r>
          </a:p>
          <a:p>
            <a:pPr lvl="1"/>
            <a:r>
              <a:rPr lang="nl-BE" sz="1700"/>
              <a:t>Ook het type van het vliegtuig moet we kunnen kiezen</a:t>
            </a:r>
          </a:p>
          <a:p>
            <a:pPr lvl="1"/>
            <a:r>
              <a:rPr lang="nl-BE" sz="1700"/>
              <a:t>De nodige records moeten toegevoegd worden aan de database.</a:t>
            </a:r>
          </a:p>
          <a:p>
            <a:r>
              <a:rPr lang="nl-BE" sz="1700"/>
              <a:t>Natuurlijk moeten we bestaande vluchten kunnen annuleren. </a:t>
            </a:r>
          </a:p>
          <a:p>
            <a:pPr lvl="1"/>
            <a:r>
              <a:rPr lang="nl-BE" sz="1700"/>
              <a:t>De vluchten mogen verwijderd worden uit de database.</a:t>
            </a:r>
          </a:p>
        </p:txBody>
      </p:sp>
    </p:spTree>
    <p:extLst>
      <p:ext uri="{BB962C8B-B14F-4D97-AF65-F5344CB8AC3E}">
        <p14:creationId xmlns:p14="http://schemas.microsoft.com/office/powerpoint/2010/main" val="23321624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building&#10;&#10;Description automatically generated">
            <a:extLst>
              <a:ext uri="{FF2B5EF4-FFF2-40B4-BE49-F238E27FC236}">
                <a16:creationId xmlns:a16="http://schemas.microsoft.com/office/drawing/2014/main" id="{322533CE-61EB-4B6A-A4F4-B92123F3485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3613" b="11121"/>
          <a:stretch/>
        </p:blipFill>
        <p:spPr>
          <a:xfrm>
            <a:off x="0" y="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193292" y="977894"/>
            <a:ext cx="7931253" cy="2057400"/>
          </a:xfrm>
        </p:spPr>
        <p:txBody>
          <a:bodyPr anchor="b">
            <a:normAutofit/>
          </a:bodyPr>
          <a:lstStyle/>
          <a:p>
            <a:r>
              <a:rPr lang="nl-BE" sz="5000" dirty="0"/>
              <a:t>Labo Taak</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41248" y="3259490"/>
            <a:ext cx="10506456" cy="3400532"/>
          </a:xfrm>
        </p:spPr>
        <p:txBody>
          <a:bodyPr>
            <a:normAutofit/>
          </a:bodyPr>
          <a:lstStyle/>
          <a:p>
            <a:r>
              <a:rPr lang="nl-BE" sz="1600" dirty="0"/>
              <a:t>Herwerk de webshop applicatie zodat die ook via Entity Framework gebruik maakt van de database:</a:t>
            </a:r>
          </a:p>
          <a:p>
            <a:pPr lvl="1"/>
            <a:r>
              <a:rPr lang="nl-BE" sz="1600" dirty="0"/>
              <a:t>Pas de model klassen aan voor het gebruik in de database.</a:t>
            </a:r>
          </a:p>
          <a:p>
            <a:pPr lvl="1"/>
            <a:r>
              <a:rPr lang="nl-BE" sz="1600" dirty="0"/>
              <a:t>Maak een </a:t>
            </a:r>
            <a:r>
              <a:rPr lang="nl-BE" sz="1600" dirty="0" err="1"/>
              <a:t>DbContext</a:t>
            </a:r>
            <a:r>
              <a:rPr lang="nl-BE" sz="1600" dirty="0"/>
              <a:t> klasse.</a:t>
            </a:r>
          </a:p>
          <a:p>
            <a:pPr lvl="1"/>
            <a:r>
              <a:rPr lang="nl-BE" sz="1600" dirty="0"/>
              <a:t>Migreer de data en update de database.</a:t>
            </a:r>
          </a:p>
          <a:p>
            <a:pPr lvl="1"/>
            <a:r>
              <a:rPr lang="nl-BE" sz="1600" dirty="0"/>
              <a:t>Maak gebruik van een repository </a:t>
            </a:r>
            <a:r>
              <a:rPr lang="nl-BE" sz="1600" dirty="0" err="1"/>
              <a:t>pattern</a:t>
            </a:r>
            <a:r>
              <a:rPr lang="nl-BE" sz="1600" dirty="0"/>
              <a:t> en LINQ:</a:t>
            </a:r>
          </a:p>
          <a:p>
            <a:pPr lvl="2"/>
            <a:r>
              <a:rPr lang="nl-BE" sz="1600" dirty="0"/>
              <a:t>We moeten data kunnen lezen</a:t>
            </a:r>
          </a:p>
          <a:p>
            <a:pPr lvl="2"/>
            <a:r>
              <a:rPr lang="nl-BE" sz="1600" dirty="0"/>
              <a:t>Nieuwe klanten en producten toevoegen in de database</a:t>
            </a:r>
          </a:p>
          <a:p>
            <a:pPr lvl="2"/>
            <a:r>
              <a:rPr lang="nl-BE" sz="1600" dirty="0"/>
              <a:t>Klanten kunnen verwijderen </a:t>
            </a:r>
          </a:p>
          <a:p>
            <a:pPr lvl="2"/>
            <a:r>
              <a:rPr lang="nl-BE" sz="1600" dirty="0"/>
              <a:t>…</a:t>
            </a:r>
          </a:p>
          <a:p>
            <a:r>
              <a:rPr lang="nl-BE" sz="1600" dirty="0"/>
              <a:t>Werk met </a:t>
            </a:r>
            <a:r>
              <a:rPr lang="nl-BE" sz="1600" dirty="0" err="1"/>
              <a:t>Migrations</a:t>
            </a:r>
            <a:r>
              <a:rPr lang="nl-BE" sz="1600" dirty="0"/>
              <a:t> (zonder hulp van </a:t>
            </a:r>
            <a:r>
              <a:rPr lang="nl-BE" sz="1600" dirty="0" err="1"/>
              <a:t>plugins</a:t>
            </a:r>
            <a:r>
              <a:rPr lang="nl-BE" sz="1600" dirty="0"/>
              <a:t> of 3th party tools)</a:t>
            </a:r>
          </a:p>
          <a:p>
            <a:r>
              <a:rPr lang="nl-BE" sz="1600" dirty="0"/>
              <a:t>Met andere woorden, een volledig app.</a:t>
            </a:r>
          </a:p>
        </p:txBody>
      </p:sp>
    </p:spTree>
    <p:extLst>
      <p:ext uri="{BB962C8B-B14F-4D97-AF65-F5344CB8AC3E}">
        <p14:creationId xmlns:p14="http://schemas.microsoft.com/office/powerpoint/2010/main" val="9037556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endParaRPr lang="nl-BE" dirty="0"/>
          </a:p>
        </p:txBody>
      </p:sp>
    </p:spTree>
    <p:extLst>
      <p:ext uri="{BB962C8B-B14F-4D97-AF65-F5344CB8AC3E}">
        <p14:creationId xmlns:p14="http://schemas.microsoft.com/office/powerpoint/2010/main" val="51739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44381" y="227609"/>
            <a:ext cx="10909419" cy="794204"/>
          </a:xfrm>
        </p:spPr>
        <p:txBody>
          <a:bodyPr/>
          <a:lstStyle/>
          <a:p>
            <a:r>
              <a:rPr lang="nl-NL" dirty="0"/>
              <a:t>Zwakke punten van </a:t>
            </a:r>
            <a:r>
              <a:rPr lang="nl-NL" dirty="0" err="1"/>
              <a:t>Entity</a:t>
            </a:r>
            <a:r>
              <a:rPr lang="nl-NL" dirty="0"/>
              <a:t> Framework</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44381" y="1021813"/>
            <a:ext cx="11528277" cy="5608577"/>
          </a:xfrm>
        </p:spPr>
        <p:txBody>
          <a:bodyPr>
            <a:normAutofit/>
          </a:bodyPr>
          <a:lstStyle/>
          <a:p>
            <a:r>
              <a:rPr lang="nl-NL" dirty="0"/>
              <a:t>Complexiteit en performance-overhead bij grote datasets: Bij zeer grote datasets kan EF overbodige SQL-generatie en minder efficiënte queries uitvoeren, wat leidt tot prestatieproblemen.</a:t>
            </a:r>
          </a:p>
          <a:p>
            <a:r>
              <a:rPr lang="nl-NL" dirty="0"/>
              <a:t>Beperkte SQL-fijnregeling: Hoewel EF geoptimaliseerde SQL genereert, biedt het minder flexibiliteit bij het schrijven van aangepaste SQL, wat nodig kan zijn voor prestatie- kritische queries.</a:t>
            </a:r>
          </a:p>
          <a:p>
            <a:r>
              <a:rPr lang="nl-NL" dirty="0"/>
              <a:t>Steilere leercurve: Door de vele mogelijkheden van EF kan het lastig zijn voor nieuwe gebruikers om alle concepten te doorgronden, vooral rond change tracking, navigatie-eigenschappen en complexe query-optimalisatie.</a:t>
            </a:r>
            <a:endParaRPr lang="nl-BE" dirty="0"/>
          </a:p>
        </p:txBody>
      </p:sp>
    </p:spTree>
    <p:extLst>
      <p:ext uri="{BB962C8B-B14F-4D97-AF65-F5344CB8AC3E}">
        <p14:creationId xmlns:p14="http://schemas.microsoft.com/office/powerpoint/2010/main" val="361260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84880"/>
            <a:ext cx="10515600" cy="609879"/>
          </a:xfrm>
        </p:spPr>
        <p:txBody>
          <a:bodyPr>
            <a:normAutofit fontScale="90000"/>
          </a:bodyPr>
          <a:lstStyle/>
          <a:p>
            <a:r>
              <a:rPr lang="nl-BE" dirty="0"/>
              <a:t>Installatie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897308"/>
            <a:ext cx="10515600" cy="5640225"/>
          </a:xfrm>
        </p:spPr>
        <p:txBody>
          <a:bodyPr>
            <a:normAutofit/>
          </a:bodyPr>
          <a:lstStyle/>
          <a:p>
            <a:r>
              <a:rPr lang="nl-BE" dirty="0"/>
              <a:t>We gebruiken EF  door de nodige modules te installeren als NuGet pakketjes.</a:t>
            </a:r>
          </a:p>
          <a:p>
            <a:r>
              <a:rPr lang="nl-BE" dirty="0"/>
              <a:t>Omdat EF modulair is opgebouwd moeten we afhankelijk van onze noden de verschillende pakketten installeren.</a:t>
            </a:r>
          </a:p>
          <a:p>
            <a:pPr lvl="1"/>
            <a:r>
              <a:rPr lang="nl-BE" dirty="0" err="1"/>
              <a:t>Microsoft.EntityFramework</a:t>
            </a:r>
            <a:r>
              <a:rPr lang="nl-BE" dirty="0"/>
              <a:t>(Basis pakket voor EF Core)</a:t>
            </a:r>
          </a:p>
          <a:p>
            <a:pPr lvl="1"/>
            <a:r>
              <a:rPr lang="nl-BE" dirty="0" err="1"/>
              <a:t>Microsoft.EntityFrameworkCore.Tools</a:t>
            </a:r>
            <a:r>
              <a:rPr lang="nl-BE" dirty="0"/>
              <a:t> (</a:t>
            </a:r>
            <a:r>
              <a:rPr lang="nl-BE" dirty="0" err="1"/>
              <a:t>migrations</a:t>
            </a:r>
            <a:r>
              <a:rPr lang="nl-BE" dirty="0"/>
              <a:t>)</a:t>
            </a:r>
          </a:p>
          <a:p>
            <a:pPr lvl="1"/>
            <a:r>
              <a:rPr lang="nl-BE" dirty="0" err="1"/>
              <a:t>Microsoft.EntityFrameworkCore.Design</a:t>
            </a:r>
            <a:r>
              <a:rPr lang="nl-BE" dirty="0"/>
              <a:t> (</a:t>
            </a:r>
            <a:r>
              <a:rPr lang="nl-BE" dirty="0" err="1"/>
              <a:t>Enable</a:t>
            </a:r>
            <a:r>
              <a:rPr lang="nl-BE" dirty="0"/>
              <a:t> </a:t>
            </a:r>
            <a:r>
              <a:rPr lang="nl-BE" dirty="0" err="1"/>
              <a:t>dotnet-ef</a:t>
            </a:r>
            <a:r>
              <a:rPr lang="nl-BE" dirty="0"/>
              <a:t> </a:t>
            </a:r>
            <a:r>
              <a:rPr lang="nl-BE" dirty="0" err="1"/>
              <a:t>commands</a:t>
            </a:r>
            <a:r>
              <a:rPr lang="nl-BE" dirty="0"/>
              <a:t>)</a:t>
            </a:r>
          </a:p>
          <a:p>
            <a:r>
              <a:rPr lang="nl-BE" dirty="0"/>
              <a:t>Afhankelijk van de database die we wensen te gebruiken moeten we de juiste driver module installeren:</a:t>
            </a:r>
          </a:p>
          <a:p>
            <a:pPr lvl="1"/>
            <a:r>
              <a:rPr lang="nl-BE" dirty="0" err="1"/>
              <a:t>Microsoft.EntityFrameworkCore.SqlServer</a:t>
            </a:r>
            <a:r>
              <a:rPr lang="nl-BE" dirty="0"/>
              <a:t>		SQL Server</a:t>
            </a:r>
          </a:p>
          <a:p>
            <a:pPr lvl="1"/>
            <a:r>
              <a:rPr lang="nl-BE" dirty="0" err="1"/>
              <a:t>MySQL.Data.EntityFrameworkCore</a:t>
            </a:r>
            <a:r>
              <a:rPr lang="nl-BE" dirty="0"/>
              <a:t>			My SQL</a:t>
            </a:r>
          </a:p>
          <a:p>
            <a:pPr lvl="1"/>
            <a:r>
              <a:rPr lang="en-US" dirty="0" err="1"/>
              <a:t>Oracle.ManagedDataAccess.Core</a:t>
            </a:r>
            <a:r>
              <a:rPr lang="en-US" dirty="0"/>
              <a:t>			Oracle</a:t>
            </a:r>
          </a:p>
          <a:p>
            <a:pPr lvl="1"/>
            <a:r>
              <a:rPr lang="en-US" dirty="0" err="1"/>
              <a:t>Npgsql.EntityFrameworkCore.PostgreSQL</a:t>
            </a:r>
            <a:r>
              <a:rPr lang="en-US" dirty="0"/>
              <a:t>		PostgreSQL</a:t>
            </a:r>
            <a:endParaRPr lang="nl-BE" dirty="0"/>
          </a:p>
          <a:p>
            <a:pPr lvl="1"/>
            <a:endParaRPr lang="nl-BE" dirty="0"/>
          </a:p>
        </p:txBody>
      </p:sp>
    </p:spTree>
    <p:extLst>
      <p:ext uri="{BB962C8B-B14F-4D97-AF65-F5344CB8AC3E}">
        <p14:creationId xmlns:p14="http://schemas.microsoft.com/office/powerpoint/2010/main" val="16971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8053</Words>
  <Application>Microsoft Office PowerPoint</Application>
  <PresentationFormat>Widescreen</PresentationFormat>
  <Paragraphs>641</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Calibri Light</vt:lpstr>
      <vt:lpstr>Consolas</vt:lpstr>
      <vt:lpstr>Wingdings</vt:lpstr>
      <vt:lpstr>Office Theme</vt:lpstr>
      <vt:lpstr> Programmeren in C# </vt:lpstr>
      <vt:lpstr>PowerPoint Presentation</vt:lpstr>
      <vt:lpstr>Databases versus Code</vt:lpstr>
      <vt:lpstr>Wat is Entity Framework (EF)?</vt:lpstr>
      <vt:lpstr>Object-Relational Mapper (ORM)</vt:lpstr>
      <vt:lpstr>Waarvoor wordt EF gebruikt?:</vt:lpstr>
      <vt:lpstr>Sterke punten van Entity Framework:</vt:lpstr>
      <vt:lpstr>Zwakke punten van Entity Framework</vt:lpstr>
      <vt:lpstr>Installatie</vt:lpstr>
      <vt:lpstr>Installatie</vt:lpstr>
      <vt:lpstr>Gebruik van EF .1</vt:lpstr>
      <vt:lpstr>Datamodel</vt:lpstr>
      <vt:lpstr>PowerPoint Presentation</vt:lpstr>
      <vt:lpstr>Een eenvoudig recept voor forward engineering</vt:lpstr>
      <vt:lpstr>Primary keys</vt:lpstr>
      <vt:lpstr>Database velden aanpassen</vt:lpstr>
      <vt:lpstr>Relatietherapie</vt:lpstr>
      <vt:lpstr>1/0 op 1 relaties </vt:lpstr>
      <vt:lpstr>1/0 : N relaties</vt:lpstr>
      <vt:lpstr>Database Context </vt:lpstr>
      <vt:lpstr>Configuratie van onze context klasse</vt:lpstr>
      <vt:lpstr>Configuratie van onze context klasse</vt:lpstr>
      <vt:lpstr>Configuratie van onze context klasse</vt:lpstr>
      <vt:lpstr>Fluent API in de DbContext</vt:lpstr>
      <vt:lpstr>Labo</vt:lpstr>
      <vt:lpstr>PowerPoint Presentation</vt:lpstr>
      <vt:lpstr>Data migrations</vt:lpstr>
      <vt:lpstr>Voordelen van data migration</vt:lpstr>
      <vt:lpstr>Werken met data migrations</vt:lpstr>
      <vt:lpstr> </vt:lpstr>
      <vt:lpstr>Het maken van data migrations</vt:lpstr>
      <vt:lpstr>Onder de motorkap van data migrations </vt:lpstr>
      <vt:lpstr>Update van de database</vt:lpstr>
      <vt:lpstr>Update van de database</vt:lpstr>
      <vt:lpstr>Migratie strategieën</vt:lpstr>
      <vt:lpstr>Data migrations gebruiken</vt:lpstr>
      <vt:lpstr>Data migrations gebruiken</vt:lpstr>
      <vt:lpstr>PowerPoint Presentation</vt:lpstr>
      <vt:lpstr>Reverse engineering</vt:lpstr>
      <vt:lpstr>Reverse engineering</vt:lpstr>
      <vt:lpstr>Reverse engineering</vt:lpstr>
      <vt:lpstr>Reverse engineering</vt:lpstr>
      <vt:lpstr>Reverse engineering, enkele bedenkingen</vt:lpstr>
      <vt:lpstr>Labo</vt:lpstr>
      <vt:lpstr>Labo</vt:lpstr>
      <vt:lpstr>PowerPoint Presentation</vt:lpstr>
      <vt:lpstr>Interne werking van LINQ: kort overzicht </vt:lpstr>
      <vt:lpstr>Interne werking van LINQ: Fluent syntax </vt:lpstr>
      <vt:lpstr>Interne werking van LINQ: Query expressions </vt:lpstr>
      <vt:lpstr>Gebruik van LINQ in EF Core</vt:lpstr>
      <vt:lpstr>Gebruik van LINQ in EF Core</vt:lpstr>
      <vt:lpstr>Gebruik van LINQ in EF Core</vt:lpstr>
      <vt:lpstr>Gebruik van LINQ in EF Core</vt:lpstr>
      <vt:lpstr>Gebruik van LINQ in EF Core</vt:lpstr>
      <vt:lpstr>Gebruik van LINQ in EF Core</vt:lpstr>
      <vt:lpstr>Gebruik van LINQ in EF Core</vt:lpstr>
      <vt:lpstr>Projections</vt:lpstr>
      <vt:lpstr>Anonieme Projections</vt:lpstr>
      <vt:lpstr>Arbitraire Projections</vt:lpstr>
      <vt:lpstr>Labo</vt:lpstr>
      <vt:lpstr>Relations Loading Strategies</vt:lpstr>
      <vt:lpstr>Explicit loading</vt:lpstr>
      <vt:lpstr>Lazy loading</vt:lpstr>
      <vt:lpstr>Eager Loading</vt:lpstr>
      <vt:lpstr>Keuze van de ‘relation loading’ strategieën</vt:lpstr>
      <vt:lpstr>Labo</vt:lpstr>
      <vt:lpstr>Data bewerken</vt:lpstr>
      <vt:lpstr>Nieuwe records toevoegen</vt:lpstr>
      <vt:lpstr>Records verwijderen </vt:lpstr>
      <vt:lpstr>PowerPoint Presentation</vt:lpstr>
      <vt:lpstr>Repository Pattern </vt:lpstr>
      <vt:lpstr>Waarom een Repository gebruiken?</vt:lpstr>
      <vt:lpstr>Repository Pattern : voor en nadelen</vt:lpstr>
      <vt:lpstr>Labo</vt:lpstr>
      <vt:lpstr>Labo Taak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2</cp:revision>
  <dcterms:created xsi:type="dcterms:W3CDTF">2020-10-12T21:30:02Z</dcterms:created>
  <dcterms:modified xsi:type="dcterms:W3CDTF">2024-11-13T17:55:34Z</dcterms:modified>
</cp:coreProperties>
</file>